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5"/>
  </p:notesMasterIdLst>
  <p:sldIdLst>
    <p:sldId id="256" r:id="rId3"/>
    <p:sldId id="261" r:id="rId4"/>
  </p:sldIdLst>
  <p:sldSz cx="9144000" cy="5143500" type="screen16x9"/>
  <p:notesSz cx="6858000" cy="9144000"/>
  <p:embeddedFontLst>
    <p:embeddedFont>
      <p:font typeface="Alfa Slab One" pitchFamily="2" charset="77"/>
      <p:regular r:id="rId6"/>
    </p:embeddedFont>
    <p:embeddedFont>
      <p:font typeface="Candara" panose="020E0502030303020204" pitchFamily="34" charset="0"/>
      <p:regular r:id="rId7"/>
      <p:bold r:id="rId8"/>
      <p:italic r:id="rId9"/>
      <p:boldItalic r:id="rId10"/>
    </p:embeddedFont>
    <p:embeddedFont>
      <p:font typeface="Work Sans" pitchFamily="2" charset="77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303">
          <p15:clr>
            <a:srgbClr val="A4A3A4"/>
          </p15:clr>
        </p15:guide>
        <p15:guide id="2" pos="5046">
          <p15:clr>
            <a:srgbClr val="9AA0A6"/>
          </p15:clr>
        </p15:guide>
        <p15:guide id="3" orient="horz" pos="227">
          <p15:clr>
            <a:srgbClr val="9AA0A6"/>
          </p15:clr>
        </p15:guide>
        <p15:guide id="4" pos="156">
          <p15:clr>
            <a:srgbClr val="9AA0A6"/>
          </p15:clr>
        </p15:guide>
        <p15:guide id="5" orient="horz" pos="57">
          <p15:clr>
            <a:srgbClr val="9AA0A6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gxhzRdP/Wv+tmPXFoUueXInNjL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35"/>
  </p:normalViewPr>
  <p:slideViewPr>
    <p:cSldViewPr snapToGrid="0">
      <p:cViewPr varScale="1">
        <p:scale>
          <a:sx n="146" d="100"/>
          <a:sy n="146" d="100"/>
        </p:scale>
        <p:origin x="640" y="176"/>
      </p:cViewPr>
      <p:guideLst>
        <p:guide pos="2303"/>
        <p:guide pos="5046"/>
        <p:guide orient="horz" pos="227"/>
        <p:guide pos="156"/>
        <p:guide orient="horz" pos="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189519e5e0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5" name="Google Shape;125;g3189519e5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310fa3c6e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g3310fa3c6e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3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">
  <p:cSld name="BLANCO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9"/>
          <p:cNvSpPr/>
          <p:nvPr/>
        </p:nvSpPr>
        <p:spPr>
          <a:xfrm>
            <a:off x="0" y="-3980"/>
            <a:ext cx="6815100" cy="5067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9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400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5" name="Google Shape;75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9" name="Google Shape;79;p4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0" name="Google Shape;80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18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6" name="Google Shape;86;p4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7" name="Google Shape;87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0" name="Google Shape;90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4" name="Google Shape;94;p4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5" name="Google Shape;95;p4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6" name="Google Shape;96;p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9" name="Google Shape;99;p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2" name="Google Shape;102;p4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CO">
  <p:cSld name="BLANCO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9"/>
          <p:cNvSpPr/>
          <p:nvPr/>
        </p:nvSpPr>
        <p:spPr>
          <a:xfrm>
            <a:off x="0" y="-3981"/>
            <a:ext cx="6815100" cy="5064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9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1">
  <p:cSld name="BLANCO 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0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1"/>
          <p:cNvSpPr/>
          <p:nvPr/>
        </p:nvSpPr>
        <p:spPr>
          <a:xfrm>
            <a:off x="9058275" y="4762500"/>
            <a:ext cx="85800" cy="378000"/>
          </a:xfrm>
          <a:prstGeom prst="rect">
            <a:avLst/>
          </a:prstGeom>
          <a:solidFill>
            <a:srgbClr val="E7109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" name="Google Shape;111;p51"/>
          <p:cNvCxnSpPr/>
          <p:nvPr/>
        </p:nvCxnSpPr>
        <p:spPr>
          <a:xfrm rot="10800000">
            <a:off x="0" y="4762500"/>
            <a:ext cx="9105900" cy="0"/>
          </a:xfrm>
          <a:prstGeom prst="straightConnector1">
            <a:avLst/>
          </a:prstGeom>
          <a:noFill/>
          <a:ln w="9525" cap="flat" cmpd="sng">
            <a:solidFill>
              <a:srgbClr val="E7109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112" name="Google Shape;112;p51"/>
          <p:cNvSpPr txBox="1"/>
          <p:nvPr/>
        </p:nvSpPr>
        <p:spPr>
          <a:xfrm>
            <a:off x="76200" y="4807238"/>
            <a:ext cx="1157100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s" sz="1300" b="1" i="1" u="none" strike="noStrike" cap="non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Proyectos CX</a:t>
            </a:r>
            <a:endParaRPr sz="1300" b="1" i="1" u="none" strike="noStrike" cap="none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113" name="Google Shape;113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38624" y="4792228"/>
            <a:ext cx="566285" cy="318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5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Google Shape;118;p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OS DIVISIÓN">
  <p:cSld name="ICONOS DIVISIÓN"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ítulo 1">
  <p:cSld name="TITLE_ONLY_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4"/>
          <p:cNvSpPr txBox="1">
            <a:spLocks noGrp="1"/>
          </p:cNvSpPr>
          <p:nvPr>
            <p:ph type="title"/>
          </p:nvPr>
        </p:nvSpPr>
        <p:spPr>
          <a:xfrm>
            <a:off x="2857489" y="536650"/>
            <a:ext cx="34290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3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g3189519e5e0_0_0"/>
          <p:cNvPicPr preferRelativeResize="0"/>
          <p:nvPr/>
        </p:nvPicPr>
        <p:blipFill rotWithShape="1">
          <a:blip r:embed="rId3">
            <a:alphaModFix/>
          </a:blip>
          <a:srcRect t="24833" r="6664"/>
          <a:stretch/>
        </p:blipFill>
        <p:spPr>
          <a:xfrm rot="10800000">
            <a:off x="71645" y="47990"/>
            <a:ext cx="417858" cy="104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3189519e5e0_0_0"/>
          <p:cNvPicPr preferRelativeResize="0"/>
          <p:nvPr/>
        </p:nvPicPr>
        <p:blipFill rotWithShape="1">
          <a:blip r:embed="rId3">
            <a:alphaModFix/>
          </a:blip>
          <a:srcRect t="32813" r="-6483"/>
          <a:stretch/>
        </p:blipFill>
        <p:spPr>
          <a:xfrm>
            <a:off x="8645854" y="4144617"/>
            <a:ext cx="476715" cy="93433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3189519e5e0_0_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s" dirty="0">
                <a:latin typeface="Alfa Slab One"/>
                <a:ea typeface="Alfa Slab One"/>
                <a:cs typeface="Alfa Slab One"/>
                <a:sym typeface="Alfa Slab One"/>
              </a:rPr>
              <a:t>Store Segmentation</a:t>
            </a:r>
            <a:endParaRPr dirty="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5ADF21-2A5B-6450-E49F-03B1D1EF7C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310fa3c6e8_0_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s" b="1"/>
              <a:t>Data Transformation Steps</a:t>
            </a:r>
            <a:endParaRPr b="1"/>
          </a:p>
        </p:txBody>
      </p:sp>
      <p:sp>
        <p:nvSpPr>
          <p:cNvPr id="160" name="Google Shape;160;g3310fa3c6e8_0_0"/>
          <p:cNvSpPr txBox="1">
            <a:spLocks noGrp="1"/>
          </p:cNvSpPr>
          <p:nvPr>
            <p:ph type="body" idx="1"/>
          </p:nvPr>
        </p:nvSpPr>
        <p:spPr>
          <a:xfrm>
            <a:off x="311700" y="955675"/>
            <a:ext cx="8520600" cy="41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62500"/>
          </a:bodyPr>
          <a:lstStyle/>
          <a:p>
            <a:pPr marL="457200" lvl="0" indent="-2980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4594"/>
              <a:buChar char="●"/>
            </a:pPr>
            <a:r>
              <a:rPr lang="es" sz="1850" b="1">
                <a:solidFill>
                  <a:schemeClr val="dk1"/>
                </a:solidFill>
              </a:rPr>
              <a:t>Winsorization</a:t>
            </a:r>
            <a:r>
              <a:rPr lang="es" sz="1850">
                <a:solidFill>
                  <a:schemeClr val="dk1"/>
                </a:solidFill>
              </a:rPr>
              <a:t> – </a:t>
            </a:r>
            <a:r>
              <a:rPr lang="es" sz="1850" b="1">
                <a:solidFill>
                  <a:schemeClr val="dk1"/>
                </a:solidFill>
              </a:rPr>
              <a:t>Limit Extreme Outlier.</a:t>
            </a:r>
            <a:r>
              <a:rPr lang="es" sz="1750" b="1">
                <a:solidFill>
                  <a:schemeClr val="dk1"/>
                </a:solidFill>
              </a:rPr>
              <a:t> </a:t>
            </a:r>
            <a:r>
              <a:rPr lang="es" sz="1750">
                <a:solidFill>
                  <a:schemeClr val="dk1"/>
                </a:solidFill>
              </a:rPr>
              <a:t>Replaces extreme values with a predefined percentile threshold (e.g., 5th and 95th percentiles). </a:t>
            </a:r>
            <a:endParaRPr sz="175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50" i="1" u="sng">
                <a:solidFill>
                  <a:schemeClr val="dk1"/>
                </a:solidFill>
              </a:rPr>
              <a:t>Why we need it?</a:t>
            </a:r>
            <a:r>
              <a:rPr lang="es" sz="1750">
                <a:solidFill>
                  <a:schemeClr val="dk1"/>
                </a:solidFill>
              </a:rPr>
              <a:t> Because PCA and K-Means are </a:t>
            </a:r>
            <a:r>
              <a:rPr lang="es" sz="1750" b="1">
                <a:solidFill>
                  <a:schemeClr val="dk1"/>
                </a:solidFill>
              </a:rPr>
              <a:t>sensitive to outliers</a:t>
            </a:r>
            <a:r>
              <a:rPr lang="es" sz="1750">
                <a:solidFill>
                  <a:schemeClr val="dk1"/>
                </a:solidFill>
              </a:rPr>
              <a:t>, which can distort variance (PCA) and shift centroids (K-Means). Winsorization prevents </a:t>
            </a:r>
            <a:r>
              <a:rPr lang="es" sz="1750" b="1">
                <a:solidFill>
                  <a:schemeClr val="dk1"/>
                </a:solidFill>
              </a:rPr>
              <a:t>outliers from dominating the analysis</a:t>
            </a:r>
            <a:r>
              <a:rPr lang="es" sz="1750">
                <a:solidFill>
                  <a:schemeClr val="dk1"/>
                </a:solidFill>
              </a:rPr>
              <a:t>.</a:t>
            </a:r>
            <a:endParaRPr sz="175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50">
              <a:solidFill>
                <a:schemeClr val="dk1"/>
              </a:solidFill>
            </a:endParaRPr>
          </a:p>
          <a:p>
            <a:pPr marL="457200" lvl="0" indent="-2980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4594"/>
              <a:buChar char="●"/>
            </a:pPr>
            <a:r>
              <a:rPr lang="es" sz="1850" b="1">
                <a:solidFill>
                  <a:schemeClr val="dk1"/>
                </a:solidFill>
              </a:rPr>
              <a:t>Yeo-Johnson Transformation</a:t>
            </a:r>
            <a:r>
              <a:rPr lang="es" sz="1850">
                <a:solidFill>
                  <a:schemeClr val="dk1"/>
                </a:solidFill>
              </a:rPr>
              <a:t> – </a:t>
            </a:r>
            <a:r>
              <a:rPr lang="es" sz="1850" b="1">
                <a:solidFill>
                  <a:schemeClr val="dk1"/>
                </a:solidFill>
              </a:rPr>
              <a:t>Reduce Skewness &amp; Stabilize Variance.</a:t>
            </a:r>
            <a:r>
              <a:rPr lang="es" sz="1750" b="1">
                <a:solidFill>
                  <a:schemeClr val="dk1"/>
                </a:solidFill>
              </a:rPr>
              <a:t> </a:t>
            </a:r>
            <a:r>
              <a:rPr lang="es" sz="1750">
                <a:solidFill>
                  <a:schemeClr val="dk1"/>
                </a:solidFill>
              </a:rPr>
              <a:t>A </a:t>
            </a:r>
            <a:r>
              <a:rPr lang="es" sz="1750" b="1">
                <a:solidFill>
                  <a:schemeClr val="dk1"/>
                </a:solidFill>
              </a:rPr>
              <a:t>power transformation</a:t>
            </a:r>
            <a:r>
              <a:rPr lang="es" sz="1750">
                <a:solidFill>
                  <a:schemeClr val="dk1"/>
                </a:solidFill>
              </a:rPr>
              <a:t> that makes non-normal data closer to a Gaussian distribution. Unlike log transforms, it works with </a:t>
            </a:r>
            <a:r>
              <a:rPr lang="es" sz="1750" b="1">
                <a:solidFill>
                  <a:schemeClr val="dk1"/>
                </a:solidFill>
              </a:rPr>
              <a:t>zero and negative values</a:t>
            </a:r>
            <a:r>
              <a:rPr lang="es" sz="1750">
                <a:solidFill>
                  <a:schemeClr val="dk1"/>
                </a:solidFill>
              </a:rPr>
              <a:t>. </a:t>
            </a:r>
            <a:endParaRPr sz="1750" i="1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50" i="1" u="sng">
                <a:solidFill>
                  <a:schemeClr val="dk1"/>
                </a:solidFill>
              </a:rPr>
              <a:t>Why we need it?</a:t>
            </a:r>
            <a:r>
              <a:rPr lang="es" sz="1750">
                <a:solidFill>
                  <a:schemeClr val="dk1"/>
                </a:solidFill>
              </a:rPr>
              <a:t> Because PCA is sensitive to skewed distributions because it maximizes variance, and </a:t>
            </a:r>
            <a:r>
              <a:rPr lang="es" sz="1750" b="1">
                <a:solidFill>
                  <a:schemeClr val="dk1"/>
                </a:solidFill>
              </a:rPr>
              <a:t>skewness distorts variance</a:t>
            </a:r>
            <a:r>
              <a:rPr lang="es" sz="1750">
                <a:solidFill>
                  <a:schemeClr val="dk1"/>
                </a:solidFill>
              </a:rPr>
              <a:t>, leading to biased principal components. K-Means relies on Euclidean distances, which are affected by skewed features, causing </a:t>
            </a:r>
            <a:r>
              <a:rPr lang="es" sz="1750" b="1">
                <a:solidFill>
                  <a:schemeClr val="dk1"/>
                </a:solidFill>
              </a:rPr>
              <a:t>centroids to shift towards extreme values</a:t>
            </a:r>
            <a:r>
              <a:rPr lang="es" sz="1750">
                <a:solidFill>
                  <a:schemeClr val="dk1"/>
                </a:solidFill>
              </a:rPr>
              <a:t> and leading to poorly defined clusters..  </a:t>
            </a:r>
            <a:endParaRPr sz="175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50" i="1" u="sng">
                <a:solidFill>
                  <a:schemeClr val="dk1"/>
                </a:solidFill>
              </a:rPr>
              <a:t>Why Winsorization first (before Yeo-Johnson)?</a:t>
            </a:r>
            <a:r>
              <a:rPr lang="es" sz="1750">
                <a:solidFill>
                  <a:schemeClr val="dk1"/>
                </a:solidFill>
              </a:rPr>
              <a:t> Because outliers can </a:t>
            </a:r>
            <a:r>
              <a:rPr lang="es" sz="1750" b="1">
                <a:solidFill>
                  <a:schemeClr val="dk1"/>
                </a:solidFill>
              </a:rPr>
              <a:t>amplify skewness</a:t>
            </a:r>
            <a:r>
              <a:rPr lang="es" sz="1750">
                <a:solidFill>
                  <a:schemeClr val="dk1"/>
                </a:solidFill>
              </a:rPr>
              <a:t>, so </a:t>
            </a:r>
            <a:r>
              <a:rPr lang="es" sz="1750" b="1">
                <a:solidFill>
                  <a:schemeClr val="dk1"/>
                </a:solidFill>
              </a:rPr>
              <a:t>limiting them first</a:t>
            </a:r>
            <a:r>
              <a:rPr lang="es" sz="1750">
                <a:solidFill>
                  <a:schemeClr val="dk1"/>
                </a:solidFill>
              </a:rPr>
              <a:t> makes the transformation more effective and stable.</a:t>
            </a:r>
            <a:endParaRPr sz="175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50">
              <a:solidFill>
                <a:schemeClr val="dk1"/>
              </a:solidFill>
            </a:endParaRPr>
          </a:p>
          <a:p>
            <a:pPr marL="457200" lvl="0" indent="-2980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4594"/>
              <a:buChar char="●"/>
            </a:pPr>
            <a:r>
              <a:rPr lang="es" sz="1850" b="1">
                <a:solidFill>
                  <a:schemeClr val="dk1"/>
                </a:solidFill>
              </a:rPr>
              <a:t>Standardization</a:t>
            </a:r>
            <a:r>
              <a:rPr lang="es" sz="1850">
                <a:solidFill>
                  <a:schemeClr val="dk1"/>
                </a:solidFill>
              </a:rPr>
              <a:t> – </a:t>
            </a:r>
            <a:r>
              <a:rPr lang="es" sz="1850" b="1">
                <a:solidFill>
                  <a:schemeClr val="dk1"/>
                </a:solidFill>
              </a:rPr>
              <a:t>Normalize Feature Scales.</a:t>
            </a:r>
            <a:r>
              <a:rPr lang="es" sz="1750" b="1">
                <a:solidFill>
                  <a:schemeClr val="dk1"/>
                </a:solidFill>
              </a:rPr>
              <a:t> </a:t>
            </a:r>
            <a:r>
              <a:rPr lang="es" sz="1750">
                <a:solidFill>
                  <a:schemeClr val="dk1"/>
                </a:solidFill>
              </a:rPr>
              <a:t>Centers the data to </a:t>
            </a:r>
            <a:r>
              <a:rPr lang="es" sz="1750" b="1">
                <a:solidFill>
                  <a:schemeClr val="dk1"/>
                </a:solidFill>
              </a:rPr>
              <a:t>mean = 0</a:t>
            </a:r>
            <a:r>
              <a:rPr lang="es" sz="1750">
                <a:solidFill>
                  <a:schemeClr val="dk1"/>
                </a:solidFill>
              </a:rPr>
              <a:t> and scales it to </a:t>
            </a:r>
            <a:r>
              <a:rPr lang="es" sz="1750" b="1">
                <a:solidFill>
                  <a:schemeClr val="dk1"/>
                </a:solidFill>
              </a:rPr>
              <a:t>unit variance (std = 1)</a:t>
            </a:r>
            <a:r>
              <a:rPr lang="es" sz="1750">
                <a:solidFill>
                  <a:schemeClr val="dk1"/>
                </a:solidFill>
              </a:rPr>
              <a:t>. </a:t>
            </a:r>
            <a:endParaRPr sz="175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750" i="1" u="sng">
                <a:solidFill>
                  <a:schemeClr val="dk1"/>
                </a:solidFill>
              </a:rPr>
              <a:t>Why we need it?</a:t>
            </a:r>
            <a:r>
              <a:rPr lang="es" sz="1750">
                <a:solidFill>
                  <a:schemeClr val="dk1"/>
                </a:solidFill>
              </a:rPr>
              <a:t> Because PCA is </a:t>
            </a:r>
            <a:r>
              <a:rPr lang="es" sz="1750" b="1">
                <a:solidFill>
                  <a:schemeClr val="dk1"/>
                </a:solidFill>
              </a:rPr>
              <a:t>scale-dependent</a:t>
            </a:r>
            <a:r>
              <a:rPr lang="es" sz="1750">
                <a:solidFill>
                  <a:schemeClr val="dk1"/>
                </a:solidFill>
              </a:rPr>
              <a:t>—features with larger variances dominate principal components. K-Means also </a:t>
            </a:r>
            <a:r>
              <a:rPr lang="es" sz="1750" b="1">
                <a:solidFill>
                  <a:schemeClr val="dk1"/>
                </a:solidFill>
              </a:rPr>
              <a:t>treats large-scale features as more important</a:t>
            </a:r>
            <a:r>
              <a:rPr lang="es" sz="1750">
                <a:solidFill>
                  <a:schemeClr val="dk1"/>
                </a:solidFill>
              </a:rPr>
              <a:t>, so standardization ensures </a:t>
            </a:r>
            <a:r>
              <a:rPr lang="es" sz="1750" b="1">
                <a:solidFill>
                  <a:schemeClr val="dk1"/>
                </a:solidFill>
              </a:rPr>
              <a:t>fair feature comparison</a:t>
            </a:r>
            <a:r>
              <a:rPr lang="es" sz="1750">
                <a:solidFill>
                  <a:schemeClr val="dk1"/>
                </a:solidFill>
              </a:rPr>
              <a:t>.</a:t>
            </a:r>
            <a:endParaRPr sz="175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FDE0C8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Microsoft Macintosh PowerPoint</Application>
  <PresentationFormat>Presentación en pantalla (16:9)</PresentationFormat>
  <Paragraphs>13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Calibri</vt:lpstr>
      <vt:lpstr>Work Sans</vt:lpstr>
      <vt:lpstr>Candara</vt:lpstr>
      <vt:lpstr>Alfa Slab One</vt:lpstr>
      <vt:lpstr>Arial</vt:lpstr>
      <vt:lpstr>Simple Light</vt:lpstr>
      <vt:lpstr>Simple Light</vt:lpstr>
      <vt:lpstr>Store Segmentation</vt:lpstr>
      <vt:lpstr>Data Transformation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Jesus Campos Rodriguez</cp:lastModifiedBy>
  <cp:revision>1</cp:revision>
  <dcterms:modified xsi:type="dcterms:W3CDTF">2025-04-12T21:43:43Z</dcterms:modified>
</cp:coreProperties>
</file>