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8" r:id="rId1"/>
    <p:sldMasterId id="2147483679" r:id="rId2"/>
  </p:sldMasterIdLst>
  <p:notesMasterIdLst>
    <p:notesMasterId r:id="rId9"/>
  </p:notesMasterIdLst>
  <p:sldIdLst>
    <p:sldId id="256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embeddedFontLst>
    <p:embeddedFont>
      <p:font typeface="Alfa Slab One" pitchFamily="2" charset="77"/>
      <p:regular r:id="rId10"/>
    </p:embeddedFont>
    <p:embeddedFont>
      <p:font typeface="Candara" panose="020E0502030303020204" pitchFamily="34" charset="0"/>
      <p:regular r:id="rId11"/>
      <p:bold r:id="rId12"/>
      <p:italic r:id="rId13"/>
      <p:boldItalic r:id="rId14"/>
    </p:embeddedFont>
    <p:embeddedFont>
      <p:font typeface="Comfortaa" pitchFamily="2" charset="0"/>
      <p:regular r:id="rId15"/>
      <p:bold r:id="rId16"/>
    </p:embeddedFont>
    <p:embeddedFont>
      <p:font typeface="Work Sans" pitchFamily="2" charset="77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303">
          <p15:clr>
            <a:srgbClr val="A4A3A4"/>
          </p15:clr>
        </p15:guide>
        <p15:guide id="2" pos="5046">
          <p15:clr>
            <a:srgbClr val="9AA0A6"/>
          </p15:clr>
        </p15:guide>
        <p15:guide id="3" orient="horz" pos="227">
          <p15:clr>
            <a:srgbClr val="9AA0A6"/>
          </p15:clr>
        </p15:guide>
        <p15:guide id="4" pos="156">
          <p15:clr>
            <a:srgbClr val="9AA0A6"/>
          </p15:clr>
        </p15:guide>
        <p15:guide id="5" orient="horz" pos="57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35"/>
  </p:normalViewPr>
  <p:slideViewPr>
    <p:cSldViewPr snapToGrid="0">
      <p:cViewPr varScale="1">
        <p:scale>
          <a:sx n="146" d="100"/>
          <a:sy n="146" d="100"/>
        </p:scale>
        <p:origin x="640" y="176"/>
      </p:cViewPr>
      <p:guideLst>
        <p:guide pos="2303"/>
        <p:guide pos="5046"/>
        <p:guide orient="horz" pos="227"/>
        <p:guide pos="156"/>
        <p:guide orient="horz" pos="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2.fntdata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6.fntdata"/><Relationship Id="rId23" Type="http://schemas.openxmlformats.org/officeDocument/2006/relationships/theme" Target="theme/theme1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744b4d77247a46d9_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g744b4d77247a46d9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f8bfc197f6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f8bfc197f6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303e9e2630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Recordatorio RFM </a:t>
            </a: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36% de redenciones totales, recuperando el comportamiento que se obtuvo con el primer esfuerzo de comunicación.</a:t>
            </a:r>
            <a:endParaRPr/>
          </a:p>
        </p:txBody>
      </p:sp>
      <p:sp>
        <p:nvSpPr>
          <p:cNvPr id="164" name="Google Shape;164;g303e9e2630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15e0e21e3f_0_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Recordatorio RFM </a:t>
            </a: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36% de redenciones totales, recuperando el comportamiento que se obtuvo con el primer esfuerzo de comunicación.</a:t>
            </a:r>
            <a:endParaRPr/>
          </a:p>
        </p:txBody>
      </p:sp>
      <p:sp>
        <p:nvSpPr>
          <p:cNvPr id="188" name="Google Shape;188;g315e0e21e3f_0_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15e0e21e3f_0_30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Recordatorio RFM </a:t>
            </a: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36% de redenciones totales, recuperando el comportamiento que se obtuvo con el primer esfuerzo de comunicación.</a:t>
            </a:r>
            <a:endParaRPr/>
          </a:p>
        </p:txBody>
      </p:sp>
      <p:sp>
        <p:nvSpPr>
          <p:cNvPr id="212" name="Google Shape;212;g315e0e21e3f_0_3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315e0e21e3f_0_3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Recordatorio RFM </a:t>
            </a: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900">
              <a:solidFill>
                <a:schemeClr val="dk1"/>
              </a:solidFill>
              <a:latin typeface="Comfortaa"/>
              <a:ea typeface="Comfortaa"/>
              <a:cs typeface="Comfortaa"/>
              <a:sym typeface="Comforta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900">
                <a:solidFill>
                  <a:schemeClr val="dk1"/>
                </a:solidFill>
                <a:latin typeface="Comfortaa"/>
                <a:ea typeface="Comfortaa"/>
                <a:cs typeface="Comfortaa"/>
                <a:sym typeface="Comfortaa"/>
              </a:rPr>
              <a:t>36% de redenciones totales, recuperando el comportamiento que se obtuvo con el primer esfuerzo de comunicación.</a:t>
            </a:r>
            <a:endParaRPr/>
          </a:p>
        </p:txBody>
      </p:sp>
      <p:sp>
        <p:nvSpPr>
          <p:cNvPr id="236" name="Google Shape;236;g315e0e21e3f_0_3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">
  <p:cSld name="BLANCO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0" y="-3980"/>
            <a:ext cx="6815100" cy="5067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14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4002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marR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marR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marR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marR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marR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marR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marR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marR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7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3" name="Google Shape;73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1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3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93" name="Google Shape;93;p23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97" name="Google Shape;97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00" name="Google Shape;100;p2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01" name="Google Shape;101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CO">
  <p:cSld name="BLANCO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7"/>
          <p:cNvSpPr/>
          <p:nvPr/>
        </p:nvSpPr>
        <p:spPr>
          <a:xfrm>
            <a:off x="0" y="-3981"/>
            <a:ext cx="6815100" cy="506400"/>
          </a:xfrm>
          <a:prstGeom prst="rect">
            <a:avLst/>
          </a:prstGeom>
          <a:solidFill>
            <a:srgbClr val="78256F"/>
          </a:solidFill>
          <a:ln>
            <a:noFill/>
          </a:ln>
        </p:spPr>
        <p:txBody>
          <a:bodyPr spcFirstLastPara="1" wrap="square" lIns="34275" tIns="34275" rIns="342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Calibri"/>
              <a:buNone/>
            </a:pPr>
            <a:endParaRPr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7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O 1">
  <p:cSld name="BLANCO 2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8"/>
          <p:cNvSpPr txBox="1">
            <a:spLocks noGrp="1"/>
          </p:cNvSpPr>
          <p:nvPr>
            <p:ph type="sldNum" idx="12"/>
          </p:nvPr>
        </p:nvSpPr>
        <p:spPr>
          <a:xfrm>
            <a:off x="8329967" y="4759718"/>
            <a:ext cx="268800" cy="28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4250" tIns="34250" rIns="34250" bIns="34250" anchor="t" anchorCtr="0">
            <a:spAutoFit/>
          </a:bodyPr>
          <a:lstStyle>
            <a:lvl1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1pPr>
            <a:lvl2pPr marL="0" lvl="1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2pPr>
            <a:lvl3pPr marL="0" lvl="2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3pPr>
            <a:lvl4pPr marL="0" lvl="3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4pPr>
            <a:lvl5pPr marL="0" lvl="4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5pPr>
            <a:lvl6pPr marL="0" lvl="5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6pPr>
            <a:lvl7pPr marL="0" lvl="6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7pPr>
            <a:lvl8pPr marL="0" lvl="7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8pPr>
            <a:lvl9pPr marL="0" lvl="8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8256F"/>
              </a:buClr>
              <a:buSzPts val="1400"/>
              <a:buFont typeface="Work Sans"/>
              <a:buNone/>
              <a:defRPr sz="1400">
                <a:solidFill>
                  <a:srgbClr val="78256F"/>
                </a:solidFill>
                <a:latin typeface="Work Sans"/>
                <a:ea typeface="Work Sans"/>
                <a:cs typeface="Work Sans"/>
                <a:sym typeface="Work Sans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 sz="1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bg>
      <p:bgPr>
        <a:solidFill>
          <a:schemeClr val="lt1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9"/>
          <p:cNvSpPr/>
          <p:nvPr/>
        </p:nvSpPr>
        <p:spPr>
          <a:xfrm>
            <a:off x="9058275" y="4762500"/>
            <a:ext cx="85800" cy="378000"/>
          </a:xfrm>
          <a:prstGeom prst="rect">
            <a:avLst/>
          </a:prstGeom>
          <a:solidFill>
            <a:srgbClr val="E71096"/>
          </a:solidFill>
          <a:ln>
            <a:noFill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11" name="Google Shape;111;p29"/>
          <p:cNvCxnSpPr/>
          <p:nvPr/>
        </p:nvCxnSpPr>
        <p:spPr>
          <a:xfrm rot="10800000">
            <a:off x="0" y="4762500"/>
            <a:ext cx="9105900" cy="0"/>
          </a:xfrm>
          <a:prstGeom prst="straightConnector1">
            <a:avLst/>
          </a:prstGeom>
          <a:noFill/>
          <a:ln w="9525" cap="flat" cmpd="sng">
            <a:solidFill>
              <a:srgbClr val="E71096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cxnSp>
      <p:sp>
        <p:nvSpPr>
          <p:cNvPr id="112" name="Google Shape;112;p29"/>
          <p:cNvSpPr txBox="1"/>
          <p:nvPr/>
        </p:nvSpPr>
        <p:spPr>
          <a:xfrm>
            <a:off x="76200" y="4807238"/>
            <a:ext cx="1157100" cy="2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lang="es" sz="1300" b="1" i="1" u="none" strike="noStrike" cap="none">
                <a:solidFill>
                  <a:schemeClr val="dk1"/>
                </a:solidFill>
                <a:latin typeface="Candara"/>
                <a:ea typeface="Candara"/>
                <a:cs typeface="Candara"/>
                <a:sym typeface="Candara"/>
              </a:rPr>
              <a:t>Proyectos CX</a:t>
            </a:r>
            <a:endParaRPr sz="1300" b="1" i="1" u="none" strike="noStrike" cap="none">
              <a:solidFill>
                <a:schemeClr val="dk1"/>
              </a:solidFill>
              <a:latin typeface="Candara"/>
              <a:ea typeface="Candara"/>
              <a:cs typeface="Candara"/>
              <a:sym typeface="Candara"/>
            </a:endParaRPr>
          </a:p>
        </p:txBody>
      </p:sp>
      <p:pic>
        <p:nvPicPr>
          <p:cNvPr id="113" name="Google Shape;113;p2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8438624" y="4792228"/>
            <a:ext cx="566285" cy="318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3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6" name="Google Shape;116;p3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2pPr>
            <a:lvl3pPr marL="1371600" lvl="2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marL="1828800" lvl="3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marL="2286000" lvl="4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marL="2743200" lvl="5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marL="3200400" lvl="6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marL="3657600" lvl="7" indent="-3429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marL="4114800" lvl="8" indent="-342900" algn="l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17" name="Google Shape;117;p3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18" name="Google Shape;118;p3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Char char="●"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119" name="Google Shape;119;p3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09090"/>
              </a:buClr>
              <a:buSzPts val="900"/>
              <a:buFont typeface="Calibri"/>
              <a:buNone/>
              <a:defRPr sz="900" b="0" i="0" u="none" strike="noStrike" cap="none">
                <a:solidFill>
                  <a:srgbClr val="90909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CONOS DIVISIÓN">
  <p:cSld name="ICONOS DIVISIÓN">
    <p:bg>
      <p:bgPr>
        <a:solidFill>
          <a:schemeClr val="lt1"/>
        </a:solidFill>
        <a:effectLst/>
      </p:bgPr>
    </p:bg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ítulo 1">
  <p:cSld name="TITLE_ONLY_1"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32"/>
          <p:cNvSpPr txBox="1">
            <a:spLocks noGrp="1"/>
          </p:cNvSpPr>
          <p:nvPr>
            <p:ph type="title"/>
          </p:nvPr>
        </p:nvSpPr>
        <p:spPr>
          <a:xfrm>
            <a:off x="2857489" y="536650"/>
            <a:ext cx="3429000" cy="481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33"/>
          <p:cNvPicPr preferRelativeResize="0"/>
          <p:nvPr/>
        </p:nvPicPr>
        <p:blipFill rotWithShape="1">
          <a:blip r:embed="rId3">
            <a:alphaModFix/>
          </a:blip>
          <a:srcRect t="24834" r="6664"/>
          <a:stretch/>
        </p:blipFill>
        <p:spPr>
          <a:xfrm rot="10800000">
            <a:off x="71645" y="47990"/>
            <a:ext cx="417858" cy="1045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3"/>
          <p:cNvPicPr preferRelativeResize="0"/>
          <p:nvPr/>
        </p:nvPicPr>
        <p:blipFill rotWithShape="1">
          <a:blip r:embed="rId3">
            <a:alphaModFix/>
          </a:blip>
          <a:srcRect t="32813" r="-6484"/>
          <a:stretch/>
        </p:blipFill>
        <p:spPr>
          <a:xfrm>
            <a:off x="8645854" y="4144617"/>
            <a:ext cx="476715" cy="93433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3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dirty="0">
                <a:latin typeface="Alfa Slab One"/>
                <a:ea typeface="Alfa Slab One"/>
                <a:cs typeface="Alfa Slab One"/>
                <a:sym typeface="Alfa Slab One"/>
              </a:rPr>
              <a:t>Store Segmentation</a:t>
            </a:r>
            <a:endParaRPr dirty="0">
              <a:latin typeface="Alfa Slab One"/>
              <a:ea typeface="Alfa Slab One"/>
              <a:cs typeface="Alfa Slab One"/>
              <a:sym typeface="Alfa Slab One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331500C-9729-A5E0-9A1D-518ABB6136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Description of Segments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6"/>
          <p:cNvSpPr txBox="1">
            <a:spLocks noGrp="1"/>
          </p:cNvSpPr>
          <p:nvPr>
            <p:ph type="title"/>
          </p:nvPr>
        </p:nvSpPr>
        <p:spPr>
          <a:xfrm>
            <a:off x="7715250" y="-259556"/>
            <a:ext cx="7886700" cy="9942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700" b="1"/>
              <a:t>Segments</a:t>
            </a:r>
            <a:endParaRPr sz="1700" b="1"/>
          </a:p>
        </p:txBody>
      </p:sp>
      <p:sp>
        <p:nvSpPr>
          <p:cNvPr id="148" name="Google Shape;148;p36"/>
          <p:cNvSpPr txBox="1">
            <a:spLocks noGrp="1"/>
          </p:cNvSpPr>
          <p:nvPr>
            <p:ph type="body" idx="1"/>
          </p:nvPr>
        </p:nvSpPr>
        <p:spPr>
          <a:xfrm>
            <a:off x="323850" y="73820"/>
            <a:ext cx="7886700" cy="8133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750"/>
              </a:spcBef>
              <a:spcAft>
                <a:spcPts val="0"/>
              </a:spcAft>
              <a:buNone/>
            </a:pPr>
            <a:endParaRPr sz="13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s" sz="1300" b="1"/>
              <a:t>Variables considered:  % contribution of top sections, life cycle, weather, performance metrics</a:t>
            </a:r>
            <a:endParaRPr sz="1300" b="1"/>
          </a:p>
        </p:txBody>
      </p:sp>
      <p:sp>
        <p:nvSpPr>
          <p:cNvPr id="149" name="Google Shape;149;p36"/>
          <p:cNvSpPr/>
          <p:nvPr/>
        </p:nvSpPr>
        <p:spPr>
          <a:xfrm>
            <a:off x="350800" y="798960"/>
            <a:ext cx="1584600" cy="10461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>
                <a:solidFill>
                  <a:schemeClr val="dk1"/>
                </a:solidFill>
              </a:rPr>
              <a:t>Tech-Focused Small Stores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0" name="Google Shape;150;p36"/>
          <p:cNvSpPr/>
          <p:nvPr/>
        </p:nvSpPr>
        <p:spPr>
          <a:xfrm>
            <a:off x="2316875" y="798950"/>
            <a:ext cx="2063400" cy="1046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dk1"/>
                </a:solidFill>
              </a:rPr>
              <a:t>Electronics &amp; Furniture for Seniors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1" name="Google Shape;151;p36"/>
          <p:cNvSpPr/>
          <p:nvPr/>
        </p:nvSpPr>
        <p:spPr>
          <a:xfrm>
            <a:off x="4647300" y="798950"/>
            <a:ext cx="1923000" cy="1046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dk1"/>
                </a:solidFill>
              </a:rPr>
              <a:t>Comfort-Oriented Family Stores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2" name="Google Shape;152;p36"/>
          <p:cNvSpPr/>
          <p:nvPr/>
        </p:nvSpPr>
        <p:spPr>
          <a:xfrm>
            <a:off x="6871750" y="798960"/>
            <a:ext cx="1584600" cy="1046100"/>
          </a:xfrm>
          <a:prstGeom prst="rect">
            <a:avLst/>
          </a:prstGeom>
          <a:solidFill>
            <a:srgbClr val="DD7E6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dk1"/>
                </a:solidFill>
              </a:rPr>
              <a:t>Single-Customer Budget Stores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53" name="Google Shape;153;p36"/>
          <p:cNvSpPr txBox="1"/>
          <p:nvPr/>
        </p:nvSpPr>
        <p:spPr>
          <a:xfrm>
            <a:off x="831525" y="1538235"/>
            <a:ext cx="833400" cy="1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154" name="Google Shape;154;p36"/>
          <p:cNvSpPr txBox="1"/>
          <p:nvPr/>
        </p:nvSpPr>
        <p:spPr>
          <a:xfrm>
            <a:off x="2431725" y="2528835"/>
            <a:ext cx="833400" cy="1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solidFill>
                  <a:schemeClr val="lt1"/>
                </a:solidFill>
              </a:rPr>
              <a:t>9 tdas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5" name="Google Shape;155;p36"/>
          <p:cNvSpPr txBox="1"/>
          <p:nvPr/>
        </p:nvSpPr>
        <p:spPr>
          <a:xfrm>
            <a:off x="5022525" y="1538235"/>
            <a:ext cx="833400" cy="1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156" name="Google Shape;156;p36"/>
          <p:cNvSpPr txBox="1"/>
          <p:nvPr/>
        </p:nvSpPr>
        <p:spPr>
          <a:xfrm>
            <a:off x="7308525" y="1538235"/>
            <a:ext cx="833400" cy="1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157" name="Google Shape;157;p36"/>
          <p:cNvSpPr txBox="1"/>
          <p:nvPr/>
        </p:nvSpPr>
        <p:spPr>
          <a:xfrm>
            <a:off x="2888925" y="1515759"/>
            <a:ext cx="833400" cy="17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158" name="Google Shape;158;p36"/>
          <p:cNvSpPr txBox="1"/>
          <p:nvPr/>
        </p:nvSpPr>
        <p:spPr>
          <a:xfrm>
            <a:off x="286775" y="1956341"/>
            <a:ext cx="1648500" cy="158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900" b="1">
                <a:solidFill>
                  <a:schemeClr val="dk2"/>
                </a:solidFill>
              </a:rPr>
              <a:t>Small stores with customers having low credit limit. Not oriented to furniture (probably due to size) but rather oriented to tech (cellphones, computers). Low inventory but high turnover.</a:t>
            </a:r>
            <a:endParaRPr sz="9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2"/>
              </a:solidFill>
            </a:endParaRPr>
          </a:p>
        </p:txBody>
      </p:sp>
      <p:sp>
        <p:nvSpPr>
          <p:cNvPr id="159" name="Google Shape;159;p36"/>
          <p:cNvSpPr txBox="1"/>
          <p:nvPr/>
        </p:nvSpPr>
        <p:spPr>
          <a:xfrm>
            <a:off x="2471906" y="1907003"/>
            <a:ext cx="1693500" cy="18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900" b="1">
                <a:solidFill>
                  <a:schemeClr val="dk2"/>
                </a:solidFill>
              </a:rPr>
              <a:t>Stores oriented to older customers with good credit limit (but not so much oriented to families) with a focus on Electronics and Furniture. Around average on profit and turnover.</a:t>
            </a:r>
            <a:endParaRPr sz="850" b="1">
              <a:solidFill>
                <a:schemeClr val="dk2"/>
              </a:solidFill>
            </a:endParaRPr>
          </a:p>
        </p:txBody>
      </p:sp>
      <p:sp>
        <p:nvSpPr>
          <p:cNvPr id="160" name="Google Shape;160;p36"/>
          <p:cNvSpPr txBox="1"/>
          <p:nvPr/>
        </p:nvSpPr>
        <p:spPr>
          <a:xfrm>
            <a:off x="4630175" y="1892935"/>
            <a:ext cx="1693500" cy="170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 b="1">
                <a:solidFill>
                  <a:schemeClr val="dk2"/>
                </a:solidFill>
              </a:rPr>
              <a:t>Stores with good inventory, sales and profit located in cities with good economy. Slightly more oriented to older families with a focus on matresses (comfort) and slightly less to single people.</a:t>
            </a:r>
            <a:endParaRPr sz="900" b="1">
              <a:solidFill>
                <a:schemeClr val="dk2"/>
              </a:solidFill>
            </a:endParaRPr>
          </a:p>
        </p:txBody>
      </p:sp>
      <p:sp>
        <p:nvSpPr>
          <p:cNvPr id="161" name="Google Shape;161;p36"/>
          <p:cNvSpPr txBox="1"/>
          <p:nvPr/>
        </p:nvSpPr>
        <p:spPr>
          <a:xfrm>
            <a:off x="6839975" y="1895128"/>
            <a:ext cx="1584600" cy="182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900" b="1">
                <a:solidFill>
                  <a:schemeClr val="dk2"/>
                </a:solidFill>
              </a:rPr>
              <a:t>Stores oriented to single customers located in cities where the economy is not so good. Profit and turnover is not good but inventory is better.</a:t>
            </a:r>
            <a:endParaRPr sz="900" b="1">
              <a:solidFill>
                <a:schemeClr val="dk2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1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37"/>
          <p:cNvGrpSpPr/>
          <p:nvPr/>
        </p:nvGrpSpPr>
        <p:grpSpPr>
          <a:xfrm>
            <a:off x="3281300" y="45750"/>
            <a:ext cx="6104400" cy="400200"/>
            <a:chOff x="3052700" y="40600"/>
            <a:chExt cx="6104400" cy="400200"/>
          </a:xfrm>
        </p:grpSpPr>
        <p:grpSp>
          <p:nvGrpSpPr>
            <p:cNvPr id="167" name="Google Shape;167;p37"/>
            <p:cNvGrpSpPr/>
            <p:nvPr/>
          </p:nvGrpSpPr>
          <p:grpSpPr>
            <a:xfrm>
              <a:off x="3052700" y="89960"/>
              <a:ext cx="6104400" cy="270579"/>
              <a:chOff x="3052700" y="1031192"/>
              <a:chExt cx="6104400" cy="525600"/>
            </a:xfrm>
          </p:grpSpPr>
          <p:grpSp>
            <p:nvGrpSpPr>
              <p:cNvPr id="168" name="Google Shape;168;p37"/>
              <p:cNvGrpSpPr/>
              <p:nvPr/>
            </p:nvGrpSpPr>
            <p:grpSpPr>
              <a:xfrm>
                <a:off x="3052700" y="1031192"/>
                <a:ext cx="6104400" cy="525600"/>
                <a:chOff x="3052700" y="1031192"/>
                <a:chExt cx="6104400" cy="525600"/>
              </a:xfrm>
            </p:grpSpPr>
            <p:sp>
              <p:nvSpPr>
                <p:cNvPr id="169" name="Google Shape;169;p37"/>
                <p:cNvSpPr/>
                <p:nvPr/>
              </p:nvSpPr>
              <p:spPr>
                <a:xfrm>
                  <a:off x="3202100" y="1032125"/>
                  <a:ext cx="5955000" cy="523800"/>
                </a:xfrm>
                <a:prstGeom prst="rect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0" name="Google Shape;170;p37"/>
                <p:cNvSpPr/>
                <p:nvPr/>
              </p:nvSpPr>
              <p:spPr>
                <a:xfrm rot="10800000">
                  <a:off x="3052700" y="1031192"/>
                  <a:ext cx="225600" cy="525600"/>
                </a:xfrm>
                <a:prstGeom prst="flowChartDelay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71" name="Google Shape;171;p37"/>
              <p:cNvGrpSpPr/>
              <p:nvPr/>
            </p:nvGrpSpPr>
            <p:grpSpPr>
              <a:xfrm>
                <a:off x="3101875" y="1096022"/>
                <a:ext cx="205200" cy="396000"/>
                <a:chOff x="3178075" y="1746397"/>
                <a:chExt cx="205200" cy="396000"/>
              </a:xfrm>
            </p:grpSpPr>
            <p:sp>
              <p:nvSpPr>
                <p:cNvPr id="172" name="Google Shape;172;p37"/>
                <p:cNvSpPr/>
                <p:nvPr/>
              </p:nvSpPr>
              <p:spPr>
                <a:xfrm>
                  <a:off x="3178075" y="1746397"/>
                  <a:ext cx="205200" cy="3960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73" name="Google Shape;173;p37"/>
                <p:cNvSpPr/>
                <p:nvPr/>
              </p:nvSpPr>
              <p:spPr>
                <a:xfrm>
                  <a:off x="3194275" y="1775343"/>
                  <a:ext cx="172800" cy="338100"/>
                </a:xfrm>
                <a:prstGeom prst="ellipse">
                  <a:avLst/>
                </a:pr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74" name="Google Shape;174;p37"/>
            <p:cNvSpPr txBox="1"/>
            <p:nvPr/>
          </p:nvSpPr>
          <p:spPr>
            <a:xfrm>
              <a:off x="3543100" y="40600"/>
              <a:ext cx="462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b="1">
                  <a:solidFill>
                    <a:schemeClr val="lt1"/>
                  </a:solidFill>
                </a:rPr>
                <a:t>Tech-Focused Small Stores</a:t>
              </a:r>
              <a:endParaRPr b="1">
                <a:solidFill>
                  <a:schemeClr val="lt1"/>
                </a:solidFill>
              </a:endParaRPr>
            </a:p>
          </p:txBody>
        </p:sp>
      </p:grpSp>
      <p:sp>
        <p:nvSpPr>
          <p:cNvPr id="175" name="Google Shape;175;p37"/>
          <p:cNvSpPr txBox="1"/>
          <p:nvPr/>
        </p:nvSpPr>
        <p:spPr>
          <a:xfrm>
            <a:off x="4555825" y="3919025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41.3%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176" name="Google Shape;176;p37"/>
          <p:cNvSpPr txBox="1"/>
          <p:nvPr/>
        </p:nvSpPr>
        <p:spPr>
          <a:xfrm>
            <a:off x="5065488" y="56548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Ciclo de vida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177" name="Google Shape;177;p37"/>
          <p:cNvSpPr txBox="1"/>
          <p:nvPr/>
        </p:nvSpPr>
        <p:spPr>
          <a:xfrm>
            <a:off x="4796760" y="3892163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44.6%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178" name="Google Shape;178;p37"/>
          <p:cNvSpPr txBox="1"/>
          <p:nvPr/>
        </p:nvSpPr>
        <p:spPr>
          <a:xfrm>
            <a:off x="1061563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Clima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179" name="Google Shape;179;p37"/>
          <p:cNvSpPr txBox="1"/>
          <p:nvPr/>
        </p:nvSpPr>
        <p:spPr>
          <a:xfrm>
            <a:off x="4290088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Género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180" name="Google Shape;180;p37"/>
          <p:cNvSpPr txBox="1"/>
          <p:nvPr/>
        </p:nvSpPr>
        <p:spPr>
          <a:xfrm>
            <a:off x="1165224" y="487724"/>
            <a:ext cx="14979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2"/>
                </a:solidFill>
              </a:rPr>
              <a:t>Top secciones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181" name="Google Shape;181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06200" y="859904"/>
            <a:ext cx="3003476" cy="2145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06623" y="3531250"/>
            <a:ext cx="2043801" cy="145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98623" y="3157641"/>
            <a:ext cx="3388776" cy="18007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3400" y="936224"/>
            <a:ext cx="2747900" cy="18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3400" y="3454049"/>
            <a:ext cx="2043801" cy="1459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oogle Shape;190;p38"/>
          <p:cNvGrpSpPr/>
          <p:nvPr/>
        </p:nvGrpSpPr>
        <p:grpSpPr>
          <a:xfrm>
            <a:off x="3281300" y="45750"/>
            <a:ext cx="6104400" cy="400200"/>
            <a:chOff x="3052700" y="40600"/>
            <a:chExt cx="6104400" cy="400200"/>
          </a:xfrm>
        </p:grpSpPr>
        <p:grpSp>
          <p:nvGrpSpPr>
            <p:cNvPr id="191" name="Google Shape;191;p38"/>
            <p:cNvGrpSpPr/>
            <p:nvPr/>
          </p:nvGrpSpPr>
          <p:grpSpPr>
            <a:xfrm>
              <a:off x="3052700" y="89960"/>
              <a:ext cx="6104400" cy="270579"/>
              <a:chOff x="3052700" y="1031192"/>
              <a:chExt cx="6104400" cy="525600"/>
            </a:xfrm>
          </p:grpSpPr>
          <p:grpSp>
            <p:nvGrpSpPr>
              <p:cNvPr id="192" name="Google Shape;192;p38"/>
              <p:cNvGrpSpPr/>
              <p:nvPr/>
            </p:nvGrpSpPr>
            <p:grpSpPr>
              <a:xfrm>
                <a:off x="3052700" y="1031192"/>
                <a:ext cx="6104400" cy="525600"/>
                <a:chOff x="3052700" y="1031192"/>
                <a:chExt cx="6104400" cy="525600"/>
              </a:xfrm>
            </p:grpSpPr>
            <p:sp>
              <p:nvSpPr>
                <p:cNvPr id="193" name="Google Shape;193;p38"/>
                <p:cNvSpPr/>
                <p:nvPr/>
              </p:nvSpPr>
              <p:spPr>
                <a:xfrm>
                  <a:off x="3202100" y="1032125"/>
                  <a:ext cx="5955000" cy="523800"/>
                </a:xfrm>
                <a:prstGeom prst="rect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4" name="Google Shape;194;p38"/>
                <p:cNvSpPr/>
                <p:nvPr/>
              </p:nvSpPr>
              <p:spPr>
                <a:xfrm rot="10800000">
                  <a:off x="3052700" y="1031192"/>
                  <a:ext cx="225600" cy="525600"/>
                </a:xfrm>
                <a:prstGeom prst="flowChartDelay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95" name="Google Shape;195;p38"/>
              <p:cNvGrpSpPr/>
              <p:nvPr/>
            </p:nvGrpSpPr>
            <p:grpSpPr>
              <a:xfrm>
                <a:off x="3101875" y="1096022"/>
                <a:ext cx="205200" cy="396000"/>
                <a:chOff x="3178075" y="1746397"/>
                <a:chExt cx="205200" cy="396000"/>
              </a:xfrm>
            </p:grpSpPr>
            <p:sp>
              <p:nvSpPr>
                <p:cNvPr id="196" name="Google Shape;196;p38"/>
                <p:cNvSpPr/>
                <p:nvPr/>
              </p:nvSpPr>
              <p:spPr>
                <a:xfrm>
                  <a:off x="3178075" y="1746397"/>
                  <a:ext cx="205200" cy="3960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97" name="Google Shape;197;p38"/>
                <p:cNvSpPr/>
                <p:nvPr/>
              </p:nvSpPr>
              <p:spPr>
                <a:xfrm>
                  <a:off x="3194275" y="1775343"/>
                  <a:ext cx="172800" cy="338100"/>
                </a:xfrm>
                <a:prstGeom prst="ellipse">
                  <a:avLst/>
                </a:pr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198" name="Google Shape;198;p38"/>
            <p:cNvSpPr txBox="1"/>
            <p:nvPr/>
          </p:nvSpPr>
          <p:spPr>
            <a:xfrm>
              <a:off x="3543100" y="40600"/>
              <a:ext cx="462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b="1">
                  <a:solidFill>
                    <a:schemeClr val="lt1"/>
                  </a:solidFill>
                </a:rPr>
                <a:t>Electronics &amp; Furniture for Seniors</a:t>
              </a:r>
              <a:endParaRPr b="1">
                <a:solidFill>
                  <a:schemeClr val="lt1"/>
                </a:solidFill>
              </a:endParaRPr>
            </a:p>
          </p:txBody>
        </p:sp>
      </p:grpSp>
      <p:sp>
        <p:nvSpPr>
          <p:cNvPr id="199" name="Google Shape;199;p38"/>
          <p:cNvSpPr txBox="1"/>
          <p:nvPr/>
        </p:nvSpPr>
        <p:spPr>
          <a:xfrm>
            <a:off x="4555825" y="3919025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41.3%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00" name="Google Shape;200;p38"/>
          <p:cNvSpPr txBox="1"/>
          <p:nvPr/>
        </p:nvSpPr>
        <p:spPr>
          <a:xfrm>
            <a:off x="5065488" y="56548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Ciclo de vida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1" name="Google Shape;201;p38"/>
          <p:cNvSpPr txBox="1"/>
          <p:nvPr/>
        </p:nvSpPr>
        <p:spPr>
          <a:xfrm>
            <a:off x="4796760" y="3892163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44.6%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02" name="Google Shape;202;p38"/>
          <p:cNvSpPr txBox="1"/>
          <p:nvPr/>
        </p:nvSpPr>
        <p:spPr>
          <a:xfrm>
            <a:off x="1061563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Clima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3" name="Google Shape;203;p38"/>
          <p:cNvSpPr txBox="1"/>
          <p:nvPr/>
        </p:nvSpPr>
        <p:spPr>
          <a:xfrm>
            <a:off x="4290088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Género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04" name="Google Shape;204;p38"/>
          <p:cNvSpPr txBox="1"/>
          <p:nvPr/>
        </p:nvSpPr>
        <p:spPr>
          <a:xfrm>
            <a:off x="1165224" y="487724"/>
            <a:ext cx="14979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2"/>
                </a:solidFill>
              </a:rPr>
              <a:t>Top secciones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205" name="Google Shape;205;p3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6623" y="3531250"/>
            <a:ext cx="2043801" cy="145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3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" y="3454049"/>
            <a:ext cx="2043801" cy="145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000" y="936224"/>
            <a:ext cx="2747900" cy="1892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3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05475" y="865199"/>
            <a:ext cx="3003476" cy="2145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3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679025" y="3182150"/>
            <a:ext cx="3464975" cy="180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4" name="Google Shape;214;p39"/>
          <p:cNvGrpSpPr/>
          <p:nvPr/>
        </p:nvGrpSpPr>
        <p:grpSpPr>
          <a:xfrm>
            <a:off x="3281300" y="45750"/>
            <a:ext cx="6104400" cy="400200"/>
            <a:chOff x="3052700" y="40600"/>
            <a:chExt cx="6104400" cy="400200"/>
          </a:xfrm>
        </p:grpSpPr>
        <p:grpSp>
          <p:nvGrpSpPr>
            <p:cNvPr id="215" name="Google Shape;215;p39"/>
            <p:cNvGrpSpPr/>
            <p:nvPr/>
          </p:nvGrpSpPr>
          <p:grpSpPr>
            <a:xfrm>
              <a:off x="3052700" y="89960"/>
              <a:ext cx="6104400" cy="270579"/>
              <a:chOff x="3052700" y="1031192"/>
              <a:chExt cx="6104400" cy="525600"/>
            </a:xfrm>
          </p:grpSpPr>
          <p:grpSp>
            <p:nvGrpSpPr>
              <p:cNvPr id="216" name="Google Shape;216;p39"/>
              <p:cNvGrpSpPr/>
              <p:nvPr/>
            </p:nvGrpSpPr>
            <p:grpSpPr>
              <a:xfrm>
                <a:off x="3052700" y="1031192"/>
                <a:ext cx="6104400" cy="525600"/>
                <a:chOff x="3052700" y="1031192"/>
                <a:chExt cx="6104400" cy="525600"/>
              </a:xfrm>
            </p:grpSpPr>
            <p:sp>
              <p:nvSpPr>
                <p:cNvPr id="217" name="Google Shape;217;p39"/>
                <p:cNvSpPr/>
                <p:nvPr/>
              </p:nvSpPr>
              <p:spPr>
                <a:xfrm>
                  <a:off x="3202100" y="1032125"/>
                  <a:ext cx="5955000" cy="523800"/>
                </a:xfrm>
                <a:prstGeom prst="rect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18" name="Google Shape;218;p39"/>
                <p:cNvSpPr/>
                <p:nvPr/>
              </p:nvSpPr>
              <p:spPr>
                <a:xfrm rot="10800000">
                  <a:off x="3052700" y="1031192"/>
                  <a:ext cx="225600" cy="525600"/>
                </a:xfrm>
                <a:prstGeom prst="flowChartDelay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19" name="Google Shape;219;p39"/>
              <p:cNvGrpSpPr/>
              <p:nvPr/>
            </p:nvGrpSpPr>
            <p:grpSpPr>
              <a:xfrm>
                <a:off x="3101875" y="1096022"/>
                <a:ext cx="205200" cy="396000"/>
                <a:chOff x="3178075" y="1746397"/>
                <a:chExt cx="205200" cy="396000"/>
              </a:xfrm>
            </p:grpSpPr>
            <p:sp>
              <p:nvSpPr>
                <p:cNvPr id="220" name="Google Shape;220;p39"/>
                <p:cNvSpPr/>
                <p:nvPr/>
              </p:nvSpPr>
              <p:spPr>
                <a:xfrm>
                  <a:off x="3178075" y="1746397"/>
                  <a:ext cx="205200" cy="3960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21" name="Google Shape;221;p39"/>
                <p:cNvSpPr/>
                <p:nvPr/>
              </p:nvSpPr>
              <p:spPr>
                <a:xfrm>
                  <a:off x="3194275" y="1775343"/>
                  <a:ext cx="172800" cy="338100"/>
                </a:xfrm>
                <a:prstGeom prst="ellipse">
                  <a:avLst/>
                </a:pr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22" name="Google Shape;222;p39"/>
            <p:cNvSpPr txBox="1"/>
            <p:nvPr/>
          </p:nvSpPr>
          <p:spPr>
            <a:xfrm>
              <a:off x="3543100" y="40600"/>
              <a:ext cx="462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b="1">
                  <a:solidFill>
                    <a:schemeClr val="lt1"/>
                  </a:solidFill>
                </a:rPr>
                <a:t>Comfort-Oriented Family Stores</a:t>
              </a:r>
              <a:endParaRPr b="1">
                <a:solidFill>
                  <a:schemeClr val="lt1"/>
                </a:solidFill>
              </a:endParaRPr>
            </a:p>
          </p:txBody>
        </p:sp>
      </p:grpSp>
      <p:sp>
        <p:nvSpPr>
          <p:cNvPr id="223" name="Google Shape;223;p39"/>
          <p:cNvSpPr txBox="1"/>
          <p:nvPr/>
        </p:nvSpPr>
        <p:spPr>
          <a:xfrm>
            <a:off x="4555825" y="3919025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41.3%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24" name="Google Shape;224;p39"/>
          <p:cNvSpPr txBox="1"/>
          <p:nvPr/>
        </p:nvSpPr>
        <p:spPr>
          <a:xfrm>
            <a:off x="5065488" y="56548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Ciclo de vida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25" name="Google Shape;225;p39"/>
          <p:cNvSpPr txBox="1"/>
          <p:nvPr/>
        </p:nvSpPr>
        <p:spPr>
          <a:xfrm>
            <a:off x="4796760" y="3892163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44.6%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26" name="Google Shape;226;p39"/>
          <p:cNvSpPr txBox="1"/>
          <p:nvPr/>
        </p:nvSpPr>
        <p:spPr>
          <a:xfrm>
            <a:off x="1061563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Clima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27" name="Google Shape;227;p39"/>
          <p:cNvSpPr txBox="1"/>
          <p:nvPr/>
        </p:nvSpPr>
        <p:spPr>
          <a:xfrm>
            <a:off x="4290088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Género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28" name="Google Shape;228;p39"/>
          <p:cNvSpPr txBox="1"/>
          <p:nvPr/>
        </p:nvSpPr>
        <p:spPr>
          <a:xfrm>
            <a:off x="1165224" y="487724"/>
            <a:ext cx="14979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2"/>
                </a:solidFill>
              </a:rPr>
              <a:t>Top secciones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229" name="Google Shape;229;p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06623" y="3531250"/>
            <a:ext cx="2043801" cy="1459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3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3400" y="3454049"/>
            <a:ext cx="2043801" cy="145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1000" y="971550"/>
            <a:ext cx="2631829" cy="1800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61500" y="871500"/>
            <a:ext cx="2989126" cy="21350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852160" y="3225438"/>
            <a:ext cx="3291841" cy="16936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8" name="Google Shape;238;p40"/>
          <p:cNvGrpSpPr/>
          <p:nvPr/>
        </p:nvGrpSpPr>
        <p:grpSpPr>
          <a:xfrm>
            <a:off x="3281300" y="45750"/>
            <a:ext cx="6104400" cy="400200"/>
            <a:chOff x="3052700" y="40600"/>
            <a:chExt cx="6104400" cy="400200"/>
          </a:xfrm>
        </p:grpSpPr>
        <p:grpSp>
          <p:nvGrpSpPr>
            <p:cNvPr id="239" name="Google Shape;239;p40"/>
            <p:cNvGrpSpPr/>
            <p:nvPr/>
          </p:nvGrpSpPr>
          <p:grpSpPr>
            <a:xfrm>
              <a:off x="3052700" y="89960"/>
              <a:ext cx="6104400" cy="270579"/>
              <a:chOff x="3052700" y="1031192"/>
              <a:chExt cx="6104400" cy="525600"/>
            </a:xfrm>
          </p:grpSpPr>
          <p:grpSp>
            <p:nvGrpSpPr>
              <p:cNvPr id="240" name="Google Shape;240;p40"/>
              <p:cNvGrpSpPr/>
              <p:nvPr/>
            </p:nvGrpSpPr>
            <p:grpSpPr>
              <a:xfrm>
                <a:off x="3052700" y="1031192"/>
                <a:ext cx="6104400" cy="525600"/>
                <a:chOff x="3052700" y="1031192"/>
                <a:chExt cx="6104400" cy="525600"/>
              </a:xfrm>
            </p:grpSpPr>
            <p:sp>
              <p:nvSpPr>
                <p:cNvPr id="241" name="Google Shape;241;p40"/>
                <p:cNvSpPr/>
                <p:nvPr/>
              </p:nvSpPr>
              <p:spPr>
                <a:xfrm>
                  <a:off x="3202100" y="1032125"/>
                  <a:ext cx="5955000" cy="523800"/>
                </a:xfrm>
                <a:prstGeom prst="rect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2" name="Google Shape;242;p40"/>
                <p:cNvSpPr/>
                <p:nvPr/>
              </p:nvSpPr>
              <p:spPr>
                <a:xfrm rot="10800000">
                  <a:off x="3052700" y="1031192"/>
                  <a:ext cx="225600" cy="525600"/>
                </a:xfrm>
                <a:prstGeom prst="flowChartDelay">
                  <a:avLst/>
                </a:prstGeom>
                <a:solidFill>
                  <a:srgbClr val="E32D9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243" name="Google Shape;243;p40"/>
              <p:cNvGrpSpPr/>
              <p:nvPr/>
            </p:nvGrpSpPr>
            <p:grpSpPr>
              <a:xfrm>
                <a:off x="3101875" y="1096022"/>
                <a:ext cx="205200" cy="396000"/>
                <a:chOff x="3178075" y="1746397"/>
                <a:chExt cx="205200" cy="396000"/>
              </a:xfrm>
            </p:grpSpPr>
            <p:sp>
              <p:nvSpPr>
                <p:cNvPr id="244" name="Google Shape;244;p40"/>
                <p:cNvSpPr/>
                <p:nvPr/>
              </p:nvSpPr>
              <p:spPr>
                <a:xfrm>
                  <a:off x="3178075" y="1746397"/>
                  <a:ext cx="205200" cy="39600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45" name="Google Shape;245;p40"/>
                <p:cNvSpPr/>
                <p:nvPr/>
              </p:nvSpPr>
              <p:spPr>
                <a:xfrm>
                  <a:off x="3194275" y="1775343"/>
                  <a:ext cx="172800" cy="338100"/>
                </a:xfrm>
                <a:prstGeom prst="ellipse">
                  <a:avLst/>
                </a:prstGeom>
                <a:solidFill>
                  <a:srgbClr val="EFEFEF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46" name="Google Shape;246;p40"/>
            <p:cNvSpPr txBox="1"/>
            <p:nvPr/>
          </p:nvSpPr>
          <p:spPr>
            <a:xfrm>
              <a:off x="3543100" y="40600"/>
              <a:ext cx="4625100" cy="400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s" b="1">
                  <a:solidFill>
                    <a:schemeClr val="lt1"/>
                  </a:solidFill>
                </a:rPr>
                <a:t>Single-Customer Budget Stores</a:t>
              </a:r>
              <a:endParaRPr b="1">
                <a:solidFill>
                  <a:schemeClr val="lt1"/>
                </a:solidFill>
              </a:endParaRPr>
            </a:p>
          </p:txBody>
        </p:sp>
      </p:grpSp>
      <p:sp>
        <p:nvSpPr>
          <p:cNvPr id="247" name="Google Shape;247;p40"/>
          <p:cNvSpPr txBox="1"/>
          <p:nvPr/>
        </p:nvSpPr>
        <p:spPr>
          <a:xfrm>
            <a:off x="4555825" y="3919025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41.3%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48" name="Google Shape;248;p40"/>
          <p:cNvSpPr txBox="1"/>
          <p:nvPr/>
        </p:nvSpPr>
        <p:spPr>
          <a:xfrm>
            <a:off x="5065488" y="56548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Ciclo de vida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49" name="Google Shape;249;p40"/>
          <p:cNvSpPr txBox="1"/>
          <p:nvPr/>
        </p:nvSpPr>
        <p:spPr>
          <a:xfrm>
            <a:off x="4796760" y="3892163"/>
            <a:ext cx="4374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" b="1">
                <a:solidFill>
                  <a:schemeClr val="lt1"/>
                </a:solidFill>
              </a:rPr>
              <a:t>44.6%</a:t>
            </a:r>
            <a:endParaRPr sz="600" b="1">
              <a:solidFill>
                <a:schemeClr val="lt1"/>
              </a:solidFill>
            </a:endParaRPr>
          </a:p>
        </p:txBody>
      </p:sp>
      <p:sp>
        <p:nvSpPr>
          <p:cNvPr id="250" name="Google Shape;250;p40"/>
          <p:cNvSpPr txBox="1"/>
          <p:nvPr/>
        </p:nvSpPr>
        <p:spPr>
          <a:xfrm>
            <a:off x="1061563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Clima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51" name="Google Shape;251;p40"/>
          <p:cNvSpPr txBox="1"/>
          <p:nvPr/>
        </p:nvSpPr>
        <p:spPr>
          <a:xfrm>
            <a:off x="4290088" y="3097338"/>
            <a:ext cx="995100" cy="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100">
                <a:solidFill>
                  <a:schemeClr val="dk2"/>
                </a:solidFill>
              </a:rPr>
              <a:t>Género</a:t>
            </a:r>
            <a:endParaRPr sz="1100">
              <a:solidFill>
                <a:schemeClr val="dk2"/>
              </a:solidFill>
            </a:endParaRPr>
          </a:p>
        </p:txBody>
      </p:sp>
      <p:sp>
        <p:nvSpPr>
          <p:cNvPr id="252" name="Google Shape;252;p40"/>
          <p:cNvSpPr txBox="1"/>
          <p:nvPr/>
        </p:nvSpPr>
        <p:spPr>
          <a:xfrm>
            <a:off x="1165224" y="487724"/>
            <a:ext cx="14979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200">
                <a:solidFill>
                  <a:schemeClr val="dk2"/>
                </a:solidFill>
              </a:rPr>
              <a:t>Top secciones</a:t>
            </a:r>
            <a:endParaRPr sz="1200">
              <a:solidFill>
                <a:schemeClr val="dk2"/>
              </a:solidFill>
            </a:endParaRPr>
          </a:p>
        </p:txBody>
      </p:sp>
      <p:pic>
        <p:nvPicPr>
          <p:cNvPr id="253" name="Google Shape;253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3454049"/>
            <a:ext cx="2043801" cy="1459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1868" y="957192"/>
            <a:ext cx="2631825" cy="17801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4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08700" y="827950"/>
            <a:ext cx="3242677" cy="2135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4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10925" y="3511175"/>
            <a:ext cx="1835201" cy="1310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4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56366" y="3171925"/>
            <a:ext cx="3347453" cy="178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FDE0C8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311</Words>
  <Application>Microsoft Macintosh PowerPoint</Application>
  <PresentationFormat>Presentación en pantalla (16:9)</PresentationFormat>
  <Paragraphs>54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6</vt:i4>
      </vt:variant>
    </vt:vector>
  </HeadingPairs>
  <TitlesOfParts>
    <vt:vector size="14" baseType="lpstr">
      <vt:lpstr>Calibri</vt:lpstr>
      <vt:lpstr>Comfortaa</vt:lpstr>
      <vt:lpstr>Candara</vt:lpstr>
      <vt:lpstr>Work Sans</vt:lpstr>
      <vt:lpstr>Alfa Slab One</vt:lpstr>
      <vt:lpstr>Arial</vt:lpstr>
      <vt:lpstr>Simple Light</vt:lpstr>
      <vt:lpstr>Simple Light</vt:lpstr>
      <vt:lpstr>Store Segmentation</vt:lpstr>
      <vt:lpstr>Segments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Jesus Campos Rodriguez</cp:lastModifiedBy>
  <cp:revision>3</cp:revision>
  <dcterms:modified xsi:type="dcterms:W3CDTF">2025-04-10T16:59:02Z</dcterms:modified>
</cp:coreProperties>
</file>