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5143500" type="screen16x9"/>
  <p:notesSz cx="6858000" cy="9144000"/>
  <p:embeddedFontLst>
    <p:embeddedFont>
      <p:font typeface="Alfa Slab One" pitchFamily="2" charset="77"/>
      <p:regular r:id="rId7"/>
    </p:embeddedFont>
    <p:embeddedFont>
      <p:font typeface="Work Sans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303">
          <p15:clr>
            <a:srgbClr val="A4A3A4"/>
          </p15:clr>
        </p15:guide>
        <p15:guide id="2" pos="5046">
          <p15:clr>
            <a:srgbClr val="9AA0A6"/>
          </p15:clr>
        </p15:guide>
        <p15:guide id="3" orient="horz" pos="227">
          <p15:clr>
            <a:srgbClr val="9AA0A6"/>
          </p15:clr>
        </p15:guide>
        <p15:guide id="4" pos="156">
          <p15:clr>
            <a:srgbClr val="9AA0A6"/>
          </p15:clr>
        </p15:guide>
        <p15:guide id="5" orient="horz" pos="5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7"/>
  </p:normalViewPr>
  <p:slideViewPr>
    <p:cSldViewPr snapToGrid="0">
      <p:cViewPr varScale="1">
        <p:scale>
          <a:sx n="146" d="100"/>
          <a:sy n="146" d="100"/>
        </p:scale>
        <p:origin x="640" y="176"/>
      </p:cViewPr>
      <p:guideLst>
        <p:guide pos="2303"/>
        <p:guide pos="5046"/>
        <p:guide orient="horz" pos="227"/>
        <p:guide pos="156"/>
        <p:guide orient="horz" pos="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44b4d77247a46d9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744b4d77247a46d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188f589a6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188f589a6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">
  <p:cSld name="BLANCO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/>
        </p:nvSpPr>
        <p:spPr>
          <a:xfrm>
            <a:off x="0" y="-3980"/>
            <a:ext cx="6815100" cy="5067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4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400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33"/>
          <p:cNvPicPr preferRelativeResize="0"/>
          <p:nvPr/>
        </p:nvPicPr>
        <p:blipFill rotWithShape="1">
          <a:blip r:embed="rId3">
            <a:alphaModFix/>
          </a:blip>
          <a:srcRect t="24834" r="6664"/>
          <a:stretch/>
        </p:blipFill>
        <p:spPr>
          <a:xfrm rot="10800000">
            <a:off x="71645" y="47990"/>
            <a:ext cx="417858" cy="1045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3"/>
          <p:cNvPicPr preferRelativeResize="0"/>
          <p:nvPr/>
        </p:nvPicPr>
        <p:blipFill rotWithShape="1">
          <a:blip r:embed="rId3">
            <a:alphaModFix/>
          </a:blip>
          <a:srcRect t="32813" r="-6484"/>
          <a:stretch/>
        </p:blipFill>
        <p:spPr>
          <a:xfrm>
            <a:off x="8645854" y="4144617"/>
            <a:ext cx="476715" cy="93433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>
                <a:latin typeface="Alfa Slab One"/>
                <a:ea typeface="Alfa Slab One"/>
                <a:cs typeface="Alfa Slab One"/>
                <a:sym typeface="Alfa Slab One"/>
              </a:rPr>
              <a:t>Store Segmentation</a:t>
            </a:r>
            <a:endParaRPr dirty="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130" name="Google Shape;130;p33"/>
          <p:cNvSpPr txBox="1">
            <a:spLocks noGrp="1"/>
          </p:cNvSpPr>
          <p:nvPr>
            <p:ph type="subTitle" idx="1"/>
          </p:nvPr>
        </p:nvSpPr>
        <p:spPr>
          <a:xfrm>
            <a:off x="-60960" y="2834125"/>
            <a:ext cx="889326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s" sz="2000" i="1" dirty="0">
                <a:solidFill>
                  <a:schemeClr val="dk1"/>
                </a:solidFill>
              </a:rPr>
              <a:t>Segment stores into groups using machine learning and provide descriptive insights for each segment to support stakeholder decision-making</a:t>
            </a:r>
            <a:endParaRPr sz="20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b="1" dirty="0"/>
              <a:t>General Steps</a:t>
            </a:r>
            <a:endParaRPr b="1" dirty="0"/>
          </a:p>
        </p:txBody>
      </p:sp>
      <p:sp>
        <p:nvSpPr>
          <p:cNvPr id="136" name="Google Shape;136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Define business problem and variables relevant for a store segmentation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Data sources and extraction of the data 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Data cleaning and preprocessing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Feature Engineering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Exploratory Analysis (includes PCA)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Clustering using K-Means and its evaluation 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Profiling each cluster to describe each segment by using Decision Trees</a:t>
            </a:r>
            <a:endParaRPr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s" dirty="0">
                <a:solidFill>
                  <a:schemeClr val="dk1"/>
                </a:solidFill>
              </a:rPr>
              <a:t>Presentation of final results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65F61D-75FB-26A0-4F8E-36692579B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s-MX" b="1" dirty="0"/>
              <a:t>What can you expect from this course?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CFA431-AF43-B23F-D74D-107A2B72C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s-MX" sz="6000" dirty="0"/>
              <a:t>How to apply </a:t>
            </a:r>
            <a:r>
              <a:rPr lang="es-MX" sz="6000" b="1" dirty="0"/>
              <a:t>Data Science and Machine Learning techniques</a:t>
            </a:r>
            <a:r>
              <a:rPr lang="es-MX" sz="6000" dirty="0"/>
              <a:t> to create a </a:t>
            </a:r>
            <a:r>
              <a:rPr lang="es-MX" sz="6000" b="1" dirty="0"/>
              <a:t>store segmentation</a:t>
            </a:r>
            <a:r>
              <a:rPr lang="es-MX" sz="6000" dirty="0"/>
              <a:t> in a retail context based on a real-world project implemented in a company.</a:t>
            </a:r>
          </a:p>
          <a:p>
            <a:r>
              <a:rPr lang="es-MX" sz="6000" dirty="0"/>
              <a:t>A walkthrough of several steps in the </a:t>
            </a:r>
            <a:r>
              <a:rPr lang="es-MX" sz="6000" b="1" dirty="0"/>
              <a:t>Data Science life cycle</a:t>
            </a:r>
            <a:r>
              <a:rPr lang="es-MX" sz="6000" dirty="0"/>
              <a:t> specific to segmentation.</a:t>
            </a:r>
          </a:p>
          <a:p>
            <a:r>
              <a:rPr lang="es-MX" sz="6000" dirty="0"/>
              <a:t>Special focus on the </a:t>
            </a:r>
            <a:r>
              <a:rPr lang="es-MX" sz="6000" b="1" dirty="0"/>
              <a:t>interpretation phase</a:t>
            </a:r>
            <a:r>
              <a:rPr lang="es-MX" sz="6000" dirty="0"/>
              <a:t>: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Understand how to interpret principal components to get an initial sense of store segments.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Learn how to describe clusters in business-friendly terms for stakeholders, making your insights more understandable and actionable.</a:t>
            </a:r>
          </a:p>
          <a:p>
            <a:r>
              <a:rPr lang="es-MX" sz="6000" dirty="0"/>
              <a:t>This course is particularly helpful if you're working on or exploring </a:t>
            </a:r>
            <a:r>
              <a:rPr lang="es-MX" sz="6000" b="1" dirty="0"/>
              <a:t>store segmentation projects</a:t>
            </a:r>
            <a:r>
              <a:rPr lang="es-MX" sz="6000" dirty="0"/>
              <a:t>. You’ll get ideas about: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Relevant variables and data sources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Typical preprocessing challenges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Feature creation opportunities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High-level understanding of PCA and clustering outputs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6000" dirty="0"/>
              <a:t>Ways to present segmentation results to non-technical audiences</a:t>
            </a:r>
          </a:p>
          <a:p>
            <a:pPr marL="939800" lvl="1" indent="-342900">
              <a:buFont typeface="+mj-lt"/>
              <a:buAutoNum type="arabicPeriod"/>
            </a:pPr>
            <a:endParaRPr lang="es-MX" dirty="0"/>
          </a:p>
          <a:p>
            <a:pPr marL="939800" lvl="1" indent="-342900">
              <a:buFont typeface="+mj-lt"/>
              <a:buAutoNum type="arabicPeriod"/>
            </a:pP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62964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C0E879-C8A4-E2ED-D413-0331C9C7A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s-MX" b="1" dirty="0"/>
              <a:t>What you should not expect from this course?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222DD6-4FCF-CF84-F79E-A346A79982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/>
              <a:t>This is </a:t>
            </a:r>
            <a:r>
              <a:rPr lang="es-MX" b="1" dirty="0"/>
              <a:t>not</a:t>
            </a:r>
            <a:r>
              <a:rPr lang="es-MX" dirty="0"/>
              <a:t> a foundational course on individual topics. For example: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1800" dirty="0"/>
              <a:t>We use web scraping techniques but don’t teach the basics of web scraping.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1800" dirty="0"/>
              <a:t>We interpret PCA outputs but don’t explain PCA theory from scratch.</a:t>
            </a:r>
          </a:p>
          <a:p>
            <a:r>
              <a:rPr lang="es-MX" dirty="0"/>
              <a:t>The code provided is for </a:t>
            </a:r>
            <a:r>
              <a:rPr lang="es-MX" b="1" dirty="0"/>
              <a:t>demonstration purposes</a:t>
            </a:r>
            <a:r>
              <a:rPr lang="es-MX" dirty="0"/>
              <a:t>, not for direct execution. Since most of the original dataset is not publicly available, we use dummy data in many cases and modified queries to demonstrate the approach.</a:t>
            </a:r>
          </a:p>
          <a:p>
            <a:r>
              <a:rPr lang="es-MX" dirty="0"/>
              <a:t>You will </a:t>
            </a:r>
            <a:r>
              <a:rPr lang="es-MX" b="1" dirty="0"/>
              <a:t>not be able to replicate the exact results</a:t>
            </a:r>
            <a:r>
              <a:rPr lang="es-MX" dirty="0"/>
              <a:t> from the course due to the lack of real data access. We explain what the code does at a conceptual level but don’t go line by line.</a:t>
            </a:r>
          </a:p>
          <a:p>
            <a:r>
              <a:rPr lang="es-MX" dirty="0"/>
              <a:t>Some parts of the data science pipeline are </a:t>
            </a:r>
            <a:r>
              <a:rPr lang="es-MX" b="1" dirty="0"/>
              <a:t>intentionally omitted</a:t>
            </a:r>
            <a:r>
              <a:rPr lang="es-MX" dirty="0"/>
              <a:t> to focus on the segmentation itself: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1800" dirty="0"/>
              <a:t>No automation, deployment, or dashboard integration.</a:t>
            </a:r>
          </a:p>
          <a:p>
            <a:pPr marL="939800" lvl="1" indent="-342900">
              <a:buFont typeface="+mj-lt"/>
              <a:buAutoNum type="arabicPeriod"/>
            </a:pPr>
            <a:r>
              <a:rPr lang="es-MX" sz="1800" dirty="0"/>
              <a:t>No model monitoring or drift detection.</a:t>
            </a:r>
          </a:p>
          <a:p>
            <a:pPr marL="596900" lvl="1" indent="0">
              <a:buNone/>
            </a:pPr>
            <a:endParaRPr lang="es-MX" dirty="0"/>
          </a:p>
          <a:p>
            <a:pPr marL="596900" lvl="1" indent="0">
              <a:buNone/>
            </a:pPr>
            <a:endParaRPr lang="es-MX" dirty="0"/>
          </a:p>
          <a:p>
            <a:pPr marL="596900" lvl="1" indent="0">
              <a:buNone/>
            </a:pPr>
            <a:r>
              <a:rPr lang="es-MX" dirty="0"/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126856944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373</Words>
  <Application>Microsoft Macintosh PowerPoint</Application>
  <PresentationFormat>Presentación en pantalla (16:9)</PresentationFormat>
  <Paragraphs>36</Paragraphs>
  <Slides>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Calibri</vt:lpstr>
      <vt:lpstr>Work Sans</vt:lpstr>
      <vt:lpstr>Alfa Slab One</vt:lpstr>
      <vt:lpstr>Arial</vt:lpstr>
      <vt:lpstr>Simple Light</vt:lpstr>
      <vt:lpstr>Store Segmentation</vt:lpstr>
      <vt:lpstr>General Steps</vt:lpstr>
      <vt:lpstr>What can you expect from this course?</vt:lpstr>
      <vt:lpstr>What you should not expect from this course?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Jesus Campos Rodriguez</cp:lastModifiedBy>
  <cp:revision>4</cp:revision>
  <dcterms:modified xsi:type="dcterms:W3CDTF">2025-04-15T07:59:32Z</dcterms:modified>
</cp:coreProperties>
</file>