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embeddedFontLst>
    <p:embeddedFont>
      <p:font typeface="Alfa Slab One" pitchFamily="2" charset="77"/>
      <p:regular r:id="rId9"/>
    </p:embeddedFont>
    <p:embeddedFont>
      <p:font typeface="Candara" panose="020E0502030303020204" pitchFamily="34" charset="0"/>
      <p:regular r:id="rId10"/>
      <p:bold r:id="rId11"/>
      <p:italic r:id="rId12"/>
      <p:boldItalic r:id="rId13"/>
    </p:embeddedFont>
    <p:embeddedFont>
      <p:font typeface="Work Sans" pitchFamily="2" charset="77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303">
          <p15:clr>
            <a:srgbClr val="A4A3A4"/>
          </p15:clr>
        </p15:guide>
        <p15:guide id="2" pos="5046">
          <p15:clr>
            <a:srgbClr val="9AA0A6"/>
          </p15:clr>
        </p15:guide>
        <p15:guide id="3" orient="horz" pos="227">
          <p15:clr>
            <a:srgbClr val="9AA0A6"/>
          </p15:clr>
        </p15:guide>
        <p15:guide id="4" pos="156">
          <p15:clr>
            <a:srgbClr val="9AA0A6"/>
          </p15:clr>
        </p15:guide>
        <p15:guide id="5" orient="horz" pos="57">
          <p15:clr>
            <a:srgbClr val="9AA0A6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hMT/G5TGXXJeU5LQSHMlOIUXLD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7"/>
  </p:normalViewPr>
  <p:slideViewPr>
    <p:cSldViewPr snapToGrid="0">
      <p:cViewPr varScale="1">
        <p:scale>
          <a:sx n="146" d="100"/>
          <a:sy n="146" d="100"/>
        </p:scale>
        <p:origin x="640" y="176"/>
      </p:cViewPr>
      <p:guideLst>
        <p:guide pos="2303"/>
        <p:guide pos="5046"/>
        <p:guide orient="horz" pos="227"/>
        <p:guide pos="156"/>
        <p:guide orient="horz" pos="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customschemas.google.com/relationships/presentationmetadata" Target="meta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189519e5e0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3189519e5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189519e5e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189519e5e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189519e5e0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189519e5e0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189519e5e0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189519e5e0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189519e5e0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189519e5e0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3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">
  <p:cSld name="BLANCO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9"/>
          <p:cNvSpPr/>
          <p:nvPr/>
        </p:nvSpPr>
        <p:spPr>
          <a:xfrm>
            <a:off x="0" y="-3980"/>
            <a:ext cx="6815100" cy="5067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9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400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7" name="Google Shape;67;p2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8" name="Google Shape;68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1" name="Google Shape;71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9" name="Google Shape;79;p4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0" name="Google Shape;80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6" name="Google Shape;86;p4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7" name="Google Shape;87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0" name="Google Shape;90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4" name="Google Shape;94;p4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5" name="Google Shape;95;p4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6" name="Google Shape;96;p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9" name="Google Shape;99;p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2" name="Google Shape;102;p4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CO">
  <p:cSld name="BLANCO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9"/>
          <p:cNvSpPr/>
          <p:nvPr/>
        </p:nvSpPr>
        <p:spPr>
          <a:xfrm>
            <a:off x="0" y="-3981"/>
            <a:ext cx="6815100" cy="5064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9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1">
  <p:cSld name="BLANCO 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0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1"/>
          <p:cNvSpPr/>
          <p:nvPr/>
        </p:nvSpPr>
        <p:spPr>
          <a:xfrm>
            <a:off x="9058275" y="4762500"/>
            <a:ext cx="85800" cy="378000"/>
          </a:xfrm>
          <a:prstGeom prst="rect">
            <a:avLst/>
          </a:prstGeom>
          <a:solidFill>
            <a:srgbClr val="E7109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" name="Google Shape;111;p51"/>
          <p:cNvCxnSpPr/>
          <p:nvPr/>
        </p:nvCxnSpPr>
        <p:spPr>
          <a:xfrm rot="10800000">
            <a:off x="0" y="4762500"/>
            <a:ext cx="9105900" cy="0"/>
          </a:xfrm>
          <a:prstGeom prst="straightConnector1">
            <a:avLst/>
          </a:prstGeom>
          <a:noFill/>
          <a:ln w="9525" cap="flat" cmpd="sng">
            <a:solidFill>
              <a:srgbClr val="E7109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112" name="Google Shape;112;p51"/>
          <p:cNvSpPr txBox="1"/>
          <p:nvPr/>
        </p:nvSpPr>
        <p:spPr>
          <a:xfrm>
            <a:off x="76200" y="4807238"/>
            <a:ext cx="1157100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s" sz="1300" b="1" i="1" u="none" strike="noStrike" cap="non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Proyectos CX</a:t>
            </a:r>
            <a:endParaRPr sz="1300" b="1" i="1" u="none" strike="noStrike" cap="none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113" name="Google Shape;113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38624" y="4792228"/>
            <a:ext cx="566285" cy="318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5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5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Google Shape;118;p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OS DIVISIÓN">
  <p:cSld name="ICONOS DIVISIÓN"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ítulo 1">
  <p:cSld name="TITLE_ONLY_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4"/>
          <p:cNvSpPr txBox="1">
            <a:spLocks noGrp="1"/>
          </p:cNvSpPr>
          <p:nvPr>
            <p:ph type="title"/>
          </p:nvPr>
        </p:nvSpPr>
        <p:spPr>
          <a:xfrm>
            <a:off x="2857489" y="536650"/>
            <a:ext cx="34290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3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g3189519e5e0_0_0"/>
          <p:cNvPicPr preferRelativeResize="0"/>
          <p:nvPr/>
        </p:nvPicPr>
        <p:blipFill rotWithShape="1">
          <a:blip r:embed="rId3">
            <a:alphaModFix/>
          </a:blip>
          <a:srcRect t="24834" r="6664"/>
          <a:stretch/>
        </p:blipFill>
        <p:spPr>
          <a:xfrm rot="10800000">
            <a:off x="71645" y="47990"/>
            <a:ext cx="417858" cy="104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3189519e5e0_0_0"/>
          <p:cNvPicPr preferRelativeResize="0"/>
          <p:nvPr/>
        </p:nvPicPr>
        <p:blipFill rotWithShape="1">
          <a:blip r:embed="rId3">
            <a:alphaModFix/>
          </a:blip>
          <a:srcRect t="32813" r="-6484"/>
          <a:stretch/>
        </p:blipFill>
        <p:spPr>
          <a:xfrm>
            <a:off x="8645854" y="4144617"/>
            <a:ext cx="476715" cy="93433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3189519e5e0_0_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>
                <a:latin typeface="Alfa Slab One"/>
                <a:ea typeface="Alfa Slab One"/>
                <a:cs typeface="Alfa Slab One"/>
                <a:sym typeface="Alfa Slab One"/>
              </a:rPr>
              <a:t>Store Segmentation</a:t>
            </a:r>
            <a:endParaRPr dirty="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130" name="Google Shape;130;g3189519e5e0_0_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i="1">
                <a:solidFill>
                  <a:schemeClr val="dk1"/>
                </a:solidFill>
              </a:rPr>
              <a:t>Variables</a:t>
            </a:r>
            <a:endParaRPr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189519e5e0_0_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/>
              <a:t>Performance and Size</a:t>
            </a:r>
            <a:endParaRPr b="1"/>
          </a:p>
        </p:txBody>
      </p:sp>
      <p:sp>
        <p:nvSpPr>
          <p:cNvPr id="136" name="Google Shape;136;g3189519e5e0_0_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" dirty="0">
                <a:solidFill>
                  <a:schemeClr val="dk1"/>
                </a:solidFill>
              </a:rPr>
              <a:t>These are key performance indicators to analyze the operational and financial performance of retail stores. Recall that turnover refers to how often inventory is sold and replaced. 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lang="es-MX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-MX" dirty="0">
                <a:solidFill>
                  <a:schemeClr val="dk1"/>
                </a:solidFill>
              </a:rPr>
              <a:t>Cumulative Profit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Cumulative Inventory Turnover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Sales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Profit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Inventory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Sales Contribution by Section 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Size (Mt2)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Profit per Mt2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419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189519e5e0_0_1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/>
              <a:t>Customers</a:t>
            </a:r>
            <a:endParaRPr b="1"/>
          </a:p>
        </p:txBody>
      </p:sp>
      <p:sp>
        <p:nvSpPr>
          <p:cNvPr id="142" name="Google Shape;142;g3189519e5e0_0_1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" dirty="0">
                <a:solidFill>
                  <a:schemeClr val="dk1"/>
                </a:solidFill>
              </a:rPr>
              <a:t>These variables reflect customer behavior and their characteristics within the stores.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lang="es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Life Cycle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Gender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Ticket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Spending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Average Credit Limit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189519e5e0_0_1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/>
              <a:t>External Conditions</a:t>
            </a:r>
            <a:endParaRPr b="1"/>
          </a:p>
        </p:txBody>
      </p:sp>
      <p:sp>
        <p:nvSpPr>
          <p:cNvPr id="148" name="Google Shape;148;g3189519e5e0_0_1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s" dirty="0">
                <a:solidFill>
                  <a:schemeClr val="dk1"/>
                </a:solidFill>
              </a:rPr>
              <a:t>These variables capture the socioeconomic and environmental context of the city where each store operates.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lang="es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Human Development Index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Economically Active Population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Per Capita Annual Income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Competitors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Weather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189519e5e0_0_1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 dirty="0"/>
              <a:t>Applications</a:t>
            </a:r>
            <a:endParaRPr b="1" dirty="0"/>
          </a:p>
        </p:txBody>
      </p:sp>
      <p:sp>
        <p:nvSpPr>
          <p:cNvPr id="154" name="Google Shape;154;g3189519e5e0_0_1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b="1" dirty="0">
                <a:solidFill>
                  <a:schemeClr val="dk1"/>
                </a:solidFill>
              </a:rPr>
              <a:t>For Marketing</a:t>
            </a:r>
            <a:r>
              <a:rPr lang="es" dirty="0">
                <a:solidFill>
                  <a:schemeClr val="dk1"/>
                </a:solidFill>
              </a:rPr>
              <a:t>: Focus on customer-related variables (e.g., Life Cycle, Gender, Average Ticket, Average Spending, Competitors) and external conditions like HDI and Per Capita Income.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b="1" dirty="0">
                <a:solidFill>
                  <a:schemeClr val="dk1"/>
                </a:solidFill>
              </a:rPr>
              <a:t>For Inventory Optimization</a:t>
            </a:r>
            <a:r>
              <a:rPr lang="es" dirty="0">
                <a:solidFill>
                  <a:schemeClr val="dk1"/>
                </a:solidFill>
              </a:rPr>
              <a:t>: Focus on sales-related metrics (e.g., Cumulative Inventory Turnover, Average Sales, Sales Contribution by Section) and space/utilization metrics (e.g., Size in Mt2, Profit per Mt2).</a:t>
            </a: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b="1" dirty="0">
                <a:solidFill>
                  <a:schemeClr val="dk1"/>
                </a:solidFill>
              </a:rPr>
              <a:t>For Store Layout</a:t>
            </a:r>
            <a:r>
              <a:rPr lang="es" dirty="0">
                <a:solidFill>
                  <a:schemeClr val="dk1"/>
                </a:solidFill>
              </a:rPr>
              <a:t>: Focus on sales performance by section (Sales</a:t>
            </a:r>
            <a:r>
              <a:rPr lang="es-MX" dirty="0">
                <a:solidFill>
                  <a:schemeClr val="dk1"/>
                </a:solidFill>
              </a:rPr>
              <a:t> Contribution by Section, Profit per Mt2) and physical store characteristics (Size, weather).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FDE0C8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Macintosh PowerPoint</Application>
  <PresentationFormat>Presentación en pantalla (16:9)</PresentationFormat>
  <Paragraphs>35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Calibri</vt:lpstr>
      <vt:lpstr>Work Sans</vt:lpstr>
      <vt:lpstr>Candara</vt:lpstr>
      <vt:lpstr>Alfa Slab One</vt:lpstr>
      <vt:lpstr>Arial</vt:lpstr>
      <vt:lpstr>Simple Light</vt:lpstr>
      <vt:lpstr>Simple Light</vt:lpstr>
      <vt:lpstr>Store Segmentation</vt:lpstr>
      <vt:lpstr>Performance and Size</vt:lpstr>
      <vt:lpstr>Customers</vt:lpstr>
      <vt:lpstr>External Conditions</vt:lpstr>
      <vt:lpstr>Applications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Jesus Campos Rodriguez</cp:lastModifiedBy>
  <cp:revision>1</cp:revision>
  <dcterms:modified xsi:type="dcterms:W3CDTF">2025-04-10T16:49:56Z</dcterms:modified>
</cp:coreProperties>
</file>