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386" r:id="rId3"/>
    <p:sldId id="342" r:id="rId4"/>
    <p:sldId id="413" r:id="rId5"/>
    <p:sldId id="402" r:id="rId6"/>
    <p:sldId id="414" r:id="rId7"/>
    <p:sldId id="350" r:id="rId8"/>
    <p:sldId id="390" r:id="rId9"/>
    <p:sldId id="415" r:id="rId10"/>
    <p:sldId id="416" r:id="rId11"/>
    <p:sldId id="417" r:id="rId12"/>
    <p:sldId id="418" r:id="rId13"/>
    <p:sldId id="419" r:id="rId14"/>
    <p:sldId id="420" r:id="rId15"/>
    <p:sldId id="421" r:id="rId16"/>
    <p:sldId id="422" r:id="rId17"/>
    <p:sldId id="423" r:id="rId18"/>
    <p:sldId id="424" r:id="rId1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1pPr>
    <a:lvl2pPr marL="0" marR="0" indent="2286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2pPr>
    <a:lvl3pPr marL="0" marR="0" indent="4572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3pPr>
    <a:lvl4pPr marL="0" marR="0" indent="6858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4pPr>
    <a:lvl5pPr marL="0" marR="0" indent="9144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5pPr>
    <a:lvl6pPr marL="0" marR="0" indent="11430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6pPr>
    <a:lvl7pPr marL="0" marR="0" indent="13716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7pPr>
    <a:lvl8pPr marL="0" marR="0" indent="16002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8pPr>
    <a:lvl9pPr marL="0" marR="0" indent="18288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1832"/>
    <a:srgbClr val="18D0F8"/>
    <a:srgbClr val="4AF3F8"/>
    <a:srgbClr val="FFFFFF"/>
    <a:srgbClr val="1B3047"/>
    <a:srgbClr val="023C5D"/>
    <a:srgbClr val="04165D"/>
    <a:srgbClr val="3CD2F9"/>
    <a:srgbClr val="29C4F8"/>
    <a:srgbClr val="0950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06" autoAdjust="0"/>
    <p:restoredTop sz="93969" autoAdjust="0"/>
  </p:normalViewPr>
  <p:slideViewPr>
    <p:cSldViewPr snapToGrid="0" snapToObjects="1">
      <p:cViewPr varScale="1">
        <p:scale>
          <a:sx n="33" d="100"/>
          <a:sy n="33" d="100"/>
        </p:scale>
        <p:origin x="76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Freeform 13"/>
          <p:cNvSpPr>
            <a:spLocks noGrp="1"/>
          </p:cNvSpPr>
          <p:nvPr>
            <p:ph type="pic" sz="quarter" idx="11"/>
          </p:nvPr>
        </p:nvSpPr>
        <p:spPr>
          <a:xfrm>
            <a:off x="1933073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3858127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Freeform 15"/>
          <p:cNvSpPr>
            <a:spLocks noGrp="1"/>
          </p:cNvSpPr>
          <p:nvPr>
            <p:ph type="pic" sz="quarter" idx="13"/>
          </p:nvPr>
        </p:nvSpPr>
        <p:spPr>
          <a:xfrm>
            <a:off x="5791200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716254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Freeform 17"/>
          <p:cNvSpPr>
            <a:spLocks noGrp="1"/>
          </p:cNvSpPr>
          <p:nvPr>
            <p:ph type="pic" sz="quarter" idx="15"/>
          </p:nvPr>
        </p:nvSpPr>
        <p:spPr>
          <a:xfrm>
            <a:off x="9649327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11574381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Freeform 19"/>
          <p:cNvSpPr>
            <a:spLocks noGrp="1"/>
          </p:cNvSpPr>
          <p:nvPr>
            <p:ph type="pic" sz="quarter" idx="17"/>
          </p:nvPr>
        </p:nvSpPr>
        <p:spPr>
          <a:xfrm>
            <a:off x="13507454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15432508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Freeform 21"/>
          <p:cNvSpPr>
            <a:spLocks noGrp="1"/>
          </p:cNvSpPr>
          <p:nvPr>
            <p:ph type="pic" sz="quarter" idx="19"/>
          </p:nvPr>
        </p:nvSpPr>
        <p:spPr>
          <a:xfrm>
            <a:off x="17365581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19290635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4" name="Freeform 23"/>
          <p:cNvSpPr>
            <a:spLocks noGrp="1"/>
          </p:cNvSpPr>
          <p:nvPr>
            <p:ph type="pic" sz="quarter" idx="21"/>
          </p:nvPr>
        </p:nvSpPr>
        <p:spPr>
          <a:xfrm>
            <a:off x="21223708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E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1.mp3"/><Relationship Id="rId7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audio" Target="../media/media2.wav"/><Relationship Id="rId4" Type="http://schemas.microsoft.com/office/2007/relationships/media" Target="../media/media2.wav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mp3"/><Relationship Id="rId2" Type="http://schemas.microsoft.com/office/2007/relationships/media" Target="../media/media11.mp3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2.jpe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5" Type="http://schemas.openxmlformats.org/officeDocument/2006/relationships/image" Target="../media/image14.jp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mp3"/><Relationship Id="rId2" Type="http://schemas.microsoft.com/office/2007/relationships/media" Target="../media/media14.mp3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p3"/><Relationship Id="rId2" Type="http://schemas.microsoft.com/office/2007/relationships/media" Target="../media/media15.mp3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6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5" Type="http://schemas.openxmlformats.org/officeDocument/2006/relationships/image" Target="../media/image17.pn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5" Type="http://schemas.openxmlformats.org/officeDocument/2006/relationships/image" Target="../media/image19.jp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5" Type="http://schemas.openxmlformats.org/officeDocument/2006/relationships/image" Target="../media/image20.jp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p3"/><Relationship Id="rId2" Type="http://schemas.microsoft.com/office/2007/relationships/media" Target="../media/media3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p3"/><Relationship Id="rId2" Type="http://schemas.microsoft.com/office/2007/relationships/media" Target="../media/media5.mp3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8.jp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9.jp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10.jp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mp3"/><Relationship Id="rId2" Type="http://schemas.microsoft.com/office/2007/relationships/media" Target="../media/media10.mp3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1.jpe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satOff val="-15798"/>
                <a:lumOff val="-17517"/>
              </a:schemeClr>
            </a:gs>
            <a:gs pos="100000">
              <a:srgbClr val="4646B5"/>
            </a:gs>
          </a:gsLst>
          <a:lin ang="2509508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levenLabs_2025-03-18T21_28_15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A8A0E899-32BC-E7B2-11C6-264B56E78E5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429319" y="12094354"/>
            <a:ext cx="609600" cy="609600"/>
          </a:xfrm>
          <a:prstGeom prst="rect">
            <a:avLst/>
          </a:prstGeom>
        </p:spPr>
      </p:pic>
      <p:pic>
        <p:nvPicPr>
          <p:cNvPr id="10" name="Opening Logo">
            <a:hlinkClick r:id="" action="ppaction://media"/>
            <a:extLst>
              <a:ext uri="{FF2B5EF4-FFF2-40B4-BE49-F238E27FC236}">
                <a16:creationId xmlns:a16="http://schemas.microsoft.com/office/drawing/2014/main" id="{5E3E4D65-BACE-39AD-E9B3-83902CDA6A5C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507977" y="1316846"/>
            <a:ext cx="609600" cy="609600"/>
          </a:xfrm>
          <a:prstGeom prst="rect">
            <a:avLst/>
          </a:prstGeom>
        </p:spPr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59090B4-9F28-CD33-542B-0DEA74DA2A11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 rotWithShape="1">
          <a:blip r:embed="rId8"/>
          <a:srcRect t="7802" b="7802"/>
          <a:stretch/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CA2EA43-5DCE-E0DE-349F-1C3A239BBE90}"/>
              </a:ext>
            </a:extLst>
          </p:cNvPr>
          <p:cNvSpPr>
            <a:spLocks/>
          </p:cNvSpPr>
          <p:nvPr/>
        </p:nvSpPr>
        <p:spPr>
          <a:xfrm>
            <a:off x="0" y="-15240"/>
            <a:ext cx="24384000" cy="13716000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EF5BD62A-DAD5-49E9-67DE-5049B72C35E3}"/>
              </a:ext>
            </a:extLst>
          </p:cNvPr>
          <p:cNvGrpSpPr/>
          <p:nvPr/>
        </p:nvGrpSpPr>
        <p:grpSpPr>
          <a:xfrm>
            <a:off x="9591550" y="8387128"/>
            <a:ext cx="15772000" cy="2037459"/>
            <a:chOff x="2899458" y="6752291"/>
            <a:chExt cx="15772000" cy="2037459"/>
          </a:xfrm>
        </p:grpSpPr>
        <p:sp>
          <p:nvSpPr>
            <p:cNvPr id="21" name="Tech."/>
            <p:cNvSpPr txBox="1"/>
            <p:nvPr/>
          </p:nvSpPr>
          <p:spPr>
            <a:xfrm>
              <a:off x="4907279" y="6752291"/>
              <a:ext cx="13764179" cy="164147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lnSpc>
                  <a:spcPct val="100000"/>
                </a:lnSpc>
                <a:defRPr sz="8000" b="1">
                  <a:solidFill>
                    <a:srgbClr val="FFFFFF"/>
                  </a:solidFill>
                </a:defRPr>
              </a:lvl1pPr>
            </a:lstStyle>
            <a:p>
              <a:r>
                <a:rPr lang="es-PE" sz="9600" dirty="0">
                  <a:latin typeface="DM Sans" pitchFamily="2" charset="0"/>
                </a:rPr>
                <a:t>AI in Digital </a:t>
              </a:r>
              <a:r>
                <a:rPr lang="es-PE" sz="9600" dirty="0" err="1">
                  <a:latin typeface="DM Sans" pitchFamily="2" charset="0"/>
                </a:rPr>
                <a:t>Banking</a:t>
              </a:r>
              <a:endParaRPr sz="9600" dirty="0">
                <a:latin typeface="DM Sans" pitchFamily="2" charset="0"/>
              </a:endParaRPr>
            </a:p>
          </p:txBody>
        </p:sp>
        <p:sp>
          <p:nvSpPr>
            <p:cNvPr id="24" name="Line"/>
            <p:cNvSpPr/>
            <p:nvPr/>
          </p:nvSpPr>
          <p:spPr>
            <a:xfrm>
              <a:off x="2899458" y="8789750"/>
              <a:ext cx="12553902" cy="0"/>
            </a:xfrm>
            <a:prstGeom prst="line">
              <a:avLst/>
            </a:prstGeom>
            <a:ln w="12700">
              <a:solidFill>
                <a:srgbClr val="FFFFFF"/>
              </a:solidFill>
              <a:custDash>
                <a:ds d="100000" sp="200000"/>
              </a:custDash>
            </a:ln>
          </p:spPr>
          <p:txBody>
            <a:bodyPr lIns="0" tIns="0" rIns="0" bIns="0" anchor="ctr"/>
            <a:lstStyle/>
            <a:p>
              <a:pPr algn="ctr">
                <a:lnSpc>
                  <a:spcPct val="100000"/>
                </a:lnSpc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732798D3-8CF1-2BFB-B9A2-57406E0B672D}"/>
                </a:ext>
              </a:extLst>
            </p:cNvPr>
            <p:cNvGrpSpPr/>
            <p:nvPr/>
          </p:nvGrpSpPr>
          <p:grpSpPr>
            <a:xfrm>
              <a:off x="2899458" y="7004114"/>
              <a:ext cx="1445600" cy="1445606"/>
              <a:chOff x="5612629" y="428603"/>
              <a:chExt cx="13008916" cy="13008962"/>
            </a:xfrm>
            <a:solidFill>
              <a:srgbClr val="FFFFFF"/>
            </a:solidFill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686F4B91-A115-CF6E-AFCD-1A6E0986A779}"/>
                  </a:ext>
                </a:extLst>
              </p:cNvPr>
              <p:cNvSpPr/>
              <p:nvPr/>
            </p:nvSpPr>
            <p:spPr>
              <a:xfrm>
                <a:off x="5612629" y="428603"/>
                <a:ext cx="10437078" cy="13008962"/>
              </a:xfrm>
              <a:custGeom>
                <a:avLst/>
                <a:gdLst>
                  <a:gd name="connsiteX0" fmla="*/ 10040489 w 10437078"/>
                  <a:gd name="connsiteY0" fmla="*/ 3479885 h 13008962"/>
                  <a:gd name="connsiteX1" fmla="*/ 9579723 w 10437078"/>
                  <a:gd name="connsiteY1" fmla="*/ 3466490 h 13008962"/>
                  <a:gd name="connsiteX2" fmla="*/ 9579723 w 10437078"/>
                  <a:gd name="connsiteY2" fmla="*/ 642938 h 13008962"/>
                  <a:gd name="connsiteX3" fmla="*/ 8936785 w 10437078"/>
                  <a:gd name="connsiteY3" fmla="*/ 0 h 13008962"/>
                  <a:gd name="connsiteX4" fmla="*/ 4221911 w 10437078"/>
                  <a:gd name="connsiteY4" fmla="*/ 0 h 13008962"/>
                  <a:gd name="connsiteX5" fmla="*/ 3578973 w 10437078"/>
                  <a:gd name="connsiteY5" fmla="*/ 642938 h 13008962"/>
                  <a:gd name="connsiteX6" fmla="*/ 3578973 w 10437078"/>
                  <a:gd name="connsiteY6" fmla="*/ 4781854 h 13008962"/>
                  <a:gd name="connsiteX7" fmla="*/ 3211967 w 10437078"/>
                  <a:gd name="connsiteY7" fmla="*/ 4993492 h 13008962"/>
                  <a:gd name="connsiteX8" fmla="*/ 2052051 w 10437078"/>
                  <a:gd name="connsiteY8" fmla="*/ 6153408 h 13008962"/>
                  <a:gd name="connsiteX9" fmla="*/ 1864530 w 10437078"/>
                  <a:gd name="connsiteY9" fmla="*/ 6608825 h 13008962"/>
                  <a:gd name="connsiteX10" fmla="*/ 1864530 w 10437078"/>
                  <a:gd name="connsiteY10" fmla="*/ 8433167 h 13008962"/>
                  <a:gd name="connsiteX11" fmla="*/ 1677010 w 10437078"/>
                  <a:gd name="connsiteY11" fmla="*/ 8888584 h 13008962"/>
                  <a:gd name="connsiteX12" fmla="*/ 0 w 10437078"/>
                  <a:gd name="connsiteY12" fmla="*/ 10565594 h 13008962"/>
                  <a:gd name="connsiteX13" fmla="*/ 302712 w 10437078"/>
                  <a:gd name="connsiteY13" fmla="*/ 10868306 h 13008962"/>
                  <a:gd name="connsiteX14" fmla="*/ 1979722 w 10437078"/>
                  <a:gd name="connsiteY14" fmla="*/ 9188667 h 13008962"/>
                  <a:gd name="connsiteX15" fmla="*/ 2293155 w 10437078"/>
                  <a:gd name="connsiteY15" fmla="*/ 8430538 h 13008962"/>
                  <a:gd name="connsiteX16" fmla="*/ 2293155 w 10437078"/>
                  <a:gd name="connsiteY16" fmla="*/ 6606196 h 13008962"/>
                  <a:gd name="connsiteX17" fmla="*/ 2354774 w 10437078"/>
                  <a:gd name="connsiteY17" fmla="*/ 6453503 h 13008962"/>
                  <a:gd name="connsiteX18" fmla="*/ 3514691 w 10437078"/>
                  <a:gd name="connsiteY18" fmla="*/ 5293586 h 13008962"/>
                  <a:gd name="connsiteX19" fmla="*/ 4069229 w 10437078"/>
                  <a:gd name="connsiteY19" fmla="*/ 5293586 h 13008962"/>
                  <a:gd name="connsiteX20" fmla="*/ 4069229 w 10437078"/>
                  <a:gd name="connsiteY20" fmla="*/ 5848125 h 13008962"/>
                  <a:gd name="connsiteX21" fmla="*/ 3337892 w 10437078"/>
                  <a:gd name="connsiteY21" fmla="*/ 6582148 h 13008962"/>
                  <a:gd name="connsiteX22" fmla="*/ 3150371 w 10437078"/>
                  <a:gd name="connsiteY22" fmla="*/ 7037564 h 13008962"/>
                  <a:gd name="connsiteX23" fmla="*/ 3150371 w 10437078"/>
                  <a:gd name="connsiteY23" fmla="*/ 7806415 h 13008962"/>
                  <a:gd name="connsiteX24" fmla="*/ 3442373 w 10437078"/>
                  <a:gd name="connsiteY24" fmla="*/ 8098417 h 13008962"/>
                  <a:gd name="connsiteX25" fmla="*/ 4007621 w 10437078"/>
                  <a:gd name="connsiteY25" fmla="*/ 9462016 h 13008962"/>
                  <a:gd name="connsiteX26" fmla="*/ 4007621 w 10437078"/>
                  <a:gd name="connsiteY26" fmla="*/ 10072812 h 13008962"/>
                  <a:gd name="connsiteX27" fmla="*/ 4650559 w 10437078"/>
                  <a:gd name="connsiteY27" fmla="*/ 10715749 h 13008962"/>
                  <a:gd name="connsiteX28" fmla="*/ 5205096 w 10437078"/>
                  <a:gd name="connsiteY28" fmla="*/ 10715749 h 13008962"/>
                  <a:gd name="connsiteX29" fmla="*/ 4963992 w 10437078"/>
                  <a:gd name="connsiteY29" fmla="*/ 10956854 h 13008962"/>
                  <a:gd name="connsiteX30" fmla="*/ 4508575 w 10437078"/>
                  <a:gd name="connsiteY30" fmla="*/ 11144386 h 13008962"/>
                  <a:gd name="connsiteX31" fmla="*/ 4146919 w 10437078"/>
                  <a:gd name="connsiteY31" fmla="*/ 11144386 h 13008962"/>
                  <a:gd name="connsiteX32" fmla="*/ 3388789 w 10437078"/>
                  <a:gd name="connsiteY32" fmla="*/ 11457797 h 13008962"/>
                  <a:gd name="connsiteX33" fmla="*/ 2140405 w 10437078"/>
                  <a:gd name="connsiteY33" fmla="*/ 12706181 h 13008962"/>
                  <a:gd name="connsiteX34" fmla="*/ 2443117 w 10437078"/>
                  <a:gd name="connsiteY34" fmla="*/ 13008962 h 13008962"/>
                  <a:gd name="connsiteX35" fmla="*/ 3691501 w 10437078"/>
                  <a:gd name="connsiteY35" fmla="*/ 11760578 h 13008962"/>
                  <a:gd name="connsiteX36" fmla="*/ 4146919 w 10437078"/>
                  <a:gd name="connsiteY36" fmla="*/ 11573011 h 13008962"/>
                  <a:gd name="connsiteX37" fmla="*/ 4508575 w 10437078"/>
                  <a:gd name="connsiteY37" fmla="*/ 11573011 h 13008962"/>
                  <a:gd name="connsiteX38" fmla="*/ 5266704 w 10437078"/>
                  <a:gd name="connsiteY38" fmla="*/ 11259601 h 13008962"/>
                  <a:gd name="connsiteX39" fmla="*/ 5810521 w 10437078"/>
                  <a:gd name="connsiteY39" fmla="*/ 10715749 h 13008962"/>
                  <a:gd name="connsiteX40" fmla="*/ 8936854 w 10437078"/>
                  <a:gd name="connsiteY40" fmla="*/ 10715749 h 13008962"/>
                  <a:gd name="connsiteX41" fmla="*/ 9579792 w 10437078"/>
                  <a:gd name="connsiteY41" fmla="*/ 10072812 h 13008962"/>
                  <a:gd name="connsiteX42" fmla="*/ 9579792 w 10437078"/>
                  <a:gd name="connsiteY42" fmla="*/ 9041438 h 13008962"/>
                  <a:gd name="connsiteX43" fmla="*/ 9820896 w 10437078"/>
                  <a:gd name="connsiteY43" fmla="*/ 8888744 h 13008962"/>
                  <a:gd name="connsiteX44" fmla="*/ 10249521 w 10437078"/>
                  <a:gd name="connsiteY44" fmla="*/ 8460119 h 13008962"/>
                  <a:gd name="connsiteX45" fmla="*/ 10437042 w 10437078"/>
                  <a:gd name="connsiteY45" fmla="*/ 8004703 h 13008962"/>
                  <a:gd name="connsiteX46" fmla="*/ 10437042 w 10437078"/>
                  <a:gd name="connsiteY46" fmla="*/ 7929699 h 13008962"/>
                  <a:gd name="connsiteX47" fmla="*/ 10070036 w 10437078"/>
                  <a:gd name="connsiteY47" fmla="*/ 7351055 h 13008962"/>
                  <a:gd name="connsiteX48" fmla="*/ 10246847 w 10437078"/>
                  <a:gd name="connsiteY48" fmla="*/ 7174245 h 13008962"/>
                  <a:gd name="connsiteX49" fmla="*/ 10434367 w 10437078"/>
                  <a:gd name="connsiteY49" fmla="*/ 6718828 h 13008962"/>
                  <a:gd name="connsiteX50" fmla="*/ 10434367 w 10437078"/>
                  <a:gd name="connsiteY50" fmla="*/ 6643812 h 13008962"/>
                  <a:gd name="connsiteX51" fmla="*/ 10067361 w 10437078"/>
                  <a:gd name="connsiteY51" fmla="*/ 6065168 h 13008962"/>
                  <a:gd name="connsiteX52" fmla="*/ 10244172 w 10437078"/>
                  <a:gd name="connsiteY52" fmla="*/ 5888358 h 13008962"/>
                  <a:gd name="connsiteX53" fmla="*/ 10431692 w 10437078"/>
                  <a:gd name="connsiteY53" fmla="*/ 5432941 h 13008962"/>
                  <a:gd name="connsiteX54" fmla="*/ 10431692 w 10437078"/>
                  <a:gd name="connsiteY54" fmla="*/ 5357937 h 13008962"/>
                  <a:gd name="connsiteX55" fmla="*/ 10064687 w 10437078"/>
                  <a:gd name="connsiteY55" fmla="*/ 4779294 h 13008962"/>
                  <a:gd name="connsiteX56" fmla="*/ 10241497 w 10437078"/>
                  <a:gd name="connsiteY56" fmla="*/ 4602483 h 13008962"/>
                  <a:gd name="connsiteX57" fmla="*/ 10429018 w 10437078"/>
                  <a:gd name="connsiteY57" fmla="*/ 4147066 h 13008962"/>
                  <a:gd name="connsiteX58" fmla="*/ 10429018 w 10437078"/>
                  <a:gd name="connsiteY58" fmla="*/ 4072051 h 13008962"/>
                  <a:gd name="connsiteX59" fmla="*/ 10040581 w 10437078"/>
                  <a:gd name="connsiteY59" fmla="*/ 3480011 h 13008962"/>
                  <a:gd name="connsiteX60" fmla="*/ 8020580 w 10437078"/>
                  <a:gd name="connsiteY60" fmla="*/ 428647 h 13008962"/>
                  <a:gd name="connsiteX61" fmla="*/ 7953612 w 10437078"/>
                  <a:gd name="connsiteY61" fmla="*/ 693857 h 13008962"/>
                  <a:gd name="connsiteX62" fmla="*/ 7744660 w 10437078"/>
                  <a:gd name="connsiteY62" fmla="*/ 857272 h 13008962"/>
                  <a:gd name="connsiteX63" fmla="*/ 5413968 w 10437078"/>
                  <a:gd name="connsiteY63" fmla="*/ 857272 h 13008962"/>
                  <a:gd name="connsiteX64" fmla="*/ 5205017 w 10437078"/>
                  <a:gd name="connsiteY64" fmla="*/ 693857 h 13008962"/>
                  <a:gd name="connsiteX65" fmla="*/ 5138037 w 10437078"/>
                  <a:gd name="connsiteY65" fmla="*/ 428647 h 13008962"/>
                  <a:gd name="connsiteX66" fmla="*/ 9151075 w 10437078"/>
                  <a:gd name="connsiteY66" fmla="*/ 10072709 h 13008962"/>
                  <a:gd name="connsiteX67" fmla="*/ 8936762 w 10437078"/>
                  <a:gd name="connsiteY67" fmla="*/ 10287022 h 13008962"/>
                  <a:gd name="connsiteX68" fmla="*/ 4650513 w 10437078"/>
                  <a:gd name="connsiteY68" fmla="*/ 10287022 h 13008962"/>
                  <a:gd name="connsiteX69" fmla="*/ 4436200 w 10437078"/>
                  <a:gd name="connsiteY69" fmla="*/ 10072709 h 13008962"/>
                  <a:gd name="connsiteX70" fmla="*/ 4436200 w 10437078"/>
                  <a:gd name="connsiteY70" fmla="*/ 9459238 h 13008962"/>
                  <a:gd name="connsiteX71" fmla="*/ 3745040 w 10437078"/>
                  <a:gd name="connsiteY71" fmla="*/ 7792973 h 13008962"/>
                  <a:gd name="connsiteX72" fmla="*/ 3578950 w 10437078"/>
                  <a:gd name="connsiteY72" fmla="*/ 7626884 h 13008962"/>
                  <a:gd name="connsiteX73" fmla="*/ 3578950 w 10437078"/>
                  <a:gd name="connsiteY73" fmla="*/ 7034844 h 13008962"/>
                  <a:gd name="connsiteX74" fmla="*/ 3640569 w 10437078"/>
                  <a:gd name="connsiteY74" fmla="*/ 6882151 h 13008962"/>
                  <a:gd name="connsiteX75" fmla="*/ 4371907 w 10437078"/>
                  <a:gd name="connsiteY75" fmla="*/ 6150814 h 13008962"/>
                  <a:gd name="connsiteX76" fmla="*/ 4371907 w 10437078"/>
                  <a:gd name="connsiteY76" fmla="*/ 4990897 h 13008962"/>
                  <a:gd name="connsiteX77" fmla="*/ 4004901 w 10437078"/>
                  <a:gd name="connsiteY77" fmla="*/ 4779259 h 13008962"/>
                  <a:gd name="connsiteX78" fmla="*/ 4004901 w 10437078"/>
                  <a:gd name="connsiteY78" fmla="*/ 642971 h 13008962"/>
                  <a:gd name="connsiteX79" fmla="*/ 4219213 w 10437078"/>
                  <a:gd name="connsiteY79" fmla="*/ 428658 h 13008962"/>
                  <a:gd name="connsiteX80" fmla="*/ 4696061 w 10437078"/>
                  <a:gd name="connsiteY80" fmla="*/ 428658 h 13008962"/>
                  <a:gd name="connsiteX81" fmla="*/ 4789822 w 10437078"/>
                  <a:gd name="connsiteY81" fmla="*/ 798350 h 13008962"/>
                  <a:gd name="connsiteX82" fmla="*/ 5414003 w 10437078"/>
                  <a:gd name="connsiteY82" fmla="*/ 1285908 h 13008962"/>
                  <a:gd name="connsiteX83" fmla="*/ 7744694 w 10437078"/>
                  <a:gd name="connsiteY83" fmla="*/ 1285908 h 13008962"/>
                  <a:gd name="connsiteX84" fmla="*/ 8368875 w 10437078"/>
                  <a:gd name="connsiteY84" fmla="*/ 798350 h 13008962"/>
                  <a:gd name="connsiteX85" fmla="*/ 8462635 w 10437078"/>
                  <a:gd name="connsiteY85" fmla="*/ 428658 h 13008962"/>
                  <a:gd name="connsiteX86" fmla="*/ 8936797 w 10437078"/>
                  <a:gd name="connsiteY86" fmla="*/ 428658 h 13008962"/>
                  <a:gd name="connsiteX87" fmla="*/ 9151110 w 10437078"/>
                  <a:gd name="connsiteY87" fmla="*/ 642971 h 13008962"/>
                  <a:gd name="connsiteX88" fmla="*/ 9151110 w 10437078"/>
                  <a:gd name="connsiteY88" fmla="*/ 3806795 h 13008962"/>
                  <a:gd name="connsiteX89" fmla="*/ 8910005 w 10437078"/>
                  <a:gd name="connsiteY89" fmla="*/ 4047899 h 13008962"/>
                  <a:gd name="connsiteX90" fmla="*/ 8722485 w 10437078"/>
                  <a:gd name="connsiteY90" fmla="*/ 4503316 h 13008962"/>
                  <a:gd name="connsiteX91" fmla="*/ 8722485 w 10437078"/>
                  <a:gd name="connsiteY91" fmla="*/ 4575645 h 13008962"/>
                  <a:gd name="connsiteX92" fmla="*/ 9089490 w 10437078"/>
                  <a:gd name="connsiteY92" fmla="*/ 5154289 h 13008962"/>
                  <a:gd name="connsiteX93" fmla="*/ 8912679 w 10437078"/>
                  <a:gd name="connsiteY93" fmla="*/ 5331100 h 13008962"/>
                  <a:gd name="connsiteX94" fmla="*/ 8725159 w 10437078"/>
                  <a:gd name="connsiteY94" fmla="*/ 5786517 h 13008962"/>
                  <a:gd name="connsiteX95" fmla="*/ 8725159 w 10437078"/>
                  <a:gd name="connsiteY95" fmla="*/ 5858846 h 13008962"/>
                  <a:gd name="connsiteX96" fmla="*/ 9092165 w 10437078"/>
                  <a:gd name="connsiteY96" fmla="*/ 6437489 h 13008962"/>
                  <a:gd name="connsiteX97" fmla="*/ 8915354 w 10437078"/>
                  <a:gd name="connsiteY97" fmla="*/ 6614300 h 13008962"/>
                  <a:gd name="connsiteX98" fmla="*/ 8727833 w 10437078"/>
                  <a:gd name="connsiteY98" fmla="*/ 7069717 h 13008962"/>
                  <a:gd name="connsiteX99" fmla="*/ 8727833 w 10437078"/>
                  <a:gd name="connsiteY99" fmla="*/ 7142046 h 13008962"/>
                  <a:gd name="connsiteX100" fmla="*/ 9094839 w 10437078"/>
                  <a:gd name="connsiteY100" fmla="*/ 7720690 h 13008962"/>
                  <a:gd name="connsiteX101" fmla="*/ 8918029 w 10437078"/>
                  <a:gd name="connsiteY101" fmla="*/ 7897500 h 13008962"/>
                  <a:gd name="connsiteX102" fmla="*/ 8730508 w 10437078"/>
                  <a:gd name="connsiteY102" fmla="*/ 8352917 h 13008962"/>
                  <a:gd name="connsiteX103" fmla="*/ 8730508 w 10437078"/>
                  <a:gd name="connsiteY103" fmla="*/ 8425246 h 13008962"/>
                  <a:gd name="connsiteX104" fmla="*/ 9126992 w 10437078"/>
                  <a:gd name="connsiteY104" fmla="*/ 9019960 h 13008962"/>
                  <a:gd name="connsiteX105" fmla="*/ 9159133 w 10437078"/>
                  <a:gd name="connsiteY105" fmla="*/ 9033356 h 13008962"/>
                  <a:gd name="connsiteX106" fmla="*/ 9159133 w 10437078"/>
                  <a:gd name="connsiteY106" fmla="*/ 10072778 h 13008962"/>
                  <a:gd name="connsiteX107" fmla="*/ 10008325 w 10437078"/>
                  <a:gd name="connsiteY107" fmla="*/ 8004565 h 13008962"/>
                  <a:gd name="connsiteX108" fmla="*/ 9946706 w 10437078"/>
                  <a:gd name="connsiteY108" fmla="*/ 8157259 h 13008962"/>
                  <a:gd name="connsiteX109" fmla="*/ 9518081 w 10437078"/>
                  <a:gd name="connsiteY109" fmla="*/ 8585883 h 13008962"/>
                  <a:gd name="connsiteX110" fmla="*/ 9215369 w 10437078"/>
                  <a:gd name="connsiteY110" fmla="*/ 8585883 h 13008962"/>
                  <a:gd name="connsiteX111" fmla="*/ 9153761 w 10437078"/>
                  <a:gd name="connsiteY111" fmla="*/ 8433190 h 13008962"/>
                  <a:gd name="connsiteX112" fmla="*/ 9153761 w 10437078"/>
                  <a:gd name="connsiteY112" fmla="*/ 8358175 h 13008962"/>
                  <a:gd name="connsiteX113" fmla="*/ 9215369 w 10437078"/>
                  <a:gd name="connsiteY113" fmla="*/ 8205482 h 13008962"/>
                  <a:gd name="connsiteX114" fmla="*/ 9643994 w 10437078"/>
                  <a:gd name="connsiteY114" fmla="*/ 7776857 h 13008962"/>
                  <a:gd name="connsiteX115" fmla="*/ 9791338 w 10437078"/>
                  <a:gd name="connsiteY115" fmla="*/ 7712563 h 13008962"/>
                  <a:gd name="connsiteX116" fmla="*/ 9877063 w 10437078"/>
                  <a:gd name="connsiteY116" fmla="*/ 7728645 h 13008962"/>
                  <a:gd name="connsiteX117" fmla="*/ 10008325 w 10437078"/>
                  <a:gd name="connsiteY117" fmla="*/ 7926887 h 13008962"/>
                  <a:gd name="connsiteX118" fmla="*/ 10008325 w 10437078"/>
                  <a:gd name="connsiteY118" fmla="*/ 6718690 h 13008962"/>
                  <a:gd name="connsiteX119" fmla="*/ 9946706 w 10437078"/>
                  <a:gd name="connsiteY119" fmla="*/ 6871384 h 13008962"/>
                  <a:gd name="connsiteX120" fmla="*/ 9518081 w 10437078"/>
                  <a:gd name="connsiteY120" fmla="*/ 7300009 h 13008962"/>
                  <a:gd name="connsiteX121" fmla="*/ 9215369 w 10437078"/>
                  <a:gd name="connsiteY121" fmla="*/ 7300009 h 13008962"/>
                  <a:gd name="connsiteX122" fmla="*/ 9153761 w 10437078"/>
                  <a:gd name="connsiteY122" fmla="*/ 7147315 h 13008962"/>
                  <a:gd name="connsiteX123" fmla="*/ 9153761 w 10437078"/>
                  <a:gd name="connsiteY123" fmla="*/ 7072300 h 13008962"/>
                  <a:gd name="connsiteX124" fmla="*/ 9215369 w 10437078"/>
                  <a:gd name="connsiteY124" fmla="*/ 6919607 h 13008962"/>
                  <a:gd name="connsiteX125" fmla="*/ 9643994 w 10437078"/>
                  <a:gd name="connsiteY125" fmla="*/ 6490982 h 13008962"/>
                  <a:gd name="connsiteX126" fmla="*/ 9791338 w 10437078"/>
                  <a:gd name="connsiteY126" fmla="*/ 6426688 h 13008962"/>
                  <a:gd name="connsiteX127" fmla="*/ 9877063 w 10437078"/>
                  <a:gd name="connsiteY127" fmla="*/ 6442770 h 13008962"/>
                  <a:gd name="connsiteX128" fmla="*/ 10008325 w 10437078"/>
                  <a:gd name="connsiteY128" fmla="*/ 6641012 h 13008962"/>
                  <a:gd name="connsiteX129" fmla="*/ 10008325 w 10437078"/>
                  <a:gd name="connsiteY129" fmla="*/ 5432815 h 13008962"/>
                  <a:gd name="connsiteX130" fmla="*/ 9946706 w 10437078"/>
                  <a:gd name="connsiteY130" fmla="*/ 5585509 h 13008962"/>
                  <a:gd name="connsiteX131" fmla="*/ 9518081 w 10437078"/>
                  <a:gd name="connsiteY131" fmla="*/ 6014134 h 13008962"/>
                  <a:gd name="connsiteX132" fmla="*/ 9215369 w 10437078"/>
                  <a:gd name="connsiteY132" fmla="*/ 6014134 h 13008962"/>
                  <a:gd name="connsiteX133" fmla="*/ 9153761 w 10437078"/>
                  <a:gd name="connsiteY133" fmla="*/ 5861440 h 13008962"/>
                  <a:gd name="connsiteX134" fmla="*/ 9153761 w 10437078"/>
                  <a:gd name="connsiteY134" fmla="*/ 5786425 h 13008962"/>
                  <a:gd name="connsiteX135" fmla="*/ 9215369 w 10437078"/>
                  <a:gd name="connsiteY135" fmla="*/ 5633732 h 13008962"/>
                  <a:gd name="connsiteX136" fmla="*/ 9643994 w 10437078"/>
                  <a:gd name="connsiteY136" fmla="*/ 5205107 h 13008962"/>
                  <a:gd name="connsiteX137" fmla="*/ 9791338 w 10437078"/>
                  <a:gd name="connsiteY137" fmla="*/ 5140813 h 13008962"/>
                  <a:gd name="connsiteX138" fmla="*/ 9877063 w 10437078"/>
                  <a:gd name="connsiteY138" fmla="*/ 5156895 h 13008962"/>
                  <a:gd name="connsiteX139" fmla="*/ 10008325 w 10437078"/>
                  <a:gd name="connsiteY139" fmla="*/ 5355137 h 13008962"/>
                  <a:gd name="connsiteX140" fmla="*/ 10008325 w 10437078"/>
                  <a:gd name="connsiteY140" fmla="*/ 4146940 h 13008962"/>
                  <a:gd name="connsiteX141" fmla="*/ 9946706 w 10437078"/>
                  <a:gd name="connsiteY141" fmla="*/ 4299634 h 13008962"/>
                  <a:gd name="connsiteX142" fmla="*/ 9518081 w 10437078"/>
                  <a:gd name="connsiteY142" fmla="*/ 4728259 h 13008962"/>
                  <a:gd name="connsiteX143" fmla="*/ 9215369 w 10437078"/>
                  <a:gd name="connsiteY143" fmla="*/ 4728259 h 13008962"/>
                  <a:gd name="connsiteX144" fmla="*/ 9153761 w 10437078"/>
                  <a:gd name="connsiteY144" fmla="*/ 4575565 h 13008962"/>
                  <a:gd name="connsiteX145" fmla="*/ 9153761 w 10437078"/>
                  <a:gd name="connsiteY145" fmla="*/ 4500550 h 13008962"/>
                  <a:gd name="connsiteX146" fmla="*/ 9215369 w 10437078"/>
                  <a:gd name="connsiteY146" fmla="*/ 4347857 h 13008962"/>
                  <a:gd name="connsiteX147" fmla="*/ 9643994 w 10437078"/>
                  <a:gd name="connsiteY147" fmla="*/ 3919232 h 13008962"/>
                  <a:gd name="connsiteX148" fmla="*/ 9791338 w 10437078"/>
                  <a:gd name="connsiteY148" fmla="*/ 3854938 h 13008962"/>
                  <a:gd name="connsiteX149" fmla="*/ 9877063 w 10437078"/>
                  <a:gd name="connsiteY149" fmla="*/ 3871020 h 13008962"/>
                  <a:gd name="connsiteX150" fmla="*/ 10008325 w 10437078"/>
                  <a:gd name="connsiteY150" fmla="*/ 4069262 h 13008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</a:cxnLst>
                <a:rect l="l" t="t" r="r" b="b"/>
                <a:pathLst>
                  <a:path w="10437078" h="13008962">
                    <a:moveTo>
                      <a:pt x="10040489" y="3479885"/>
                    </a:moveTo>
                    <a:cubicBezTo>
                      <a:pt x="9893145" y="3418266"/>
                      <a:pt x="9729730" y="3412917"/>
                      <a:pt x="9579723" y="3466490"/>
                    </a:cubicBezTo>
                    <a:lnTo>
                      <a:pt x="9579723" y="642938"/>
                    </a:lnTo>
                    <a:cubicBezTo>
                      <a:pt x="9579723" y="289316"/>
                      <a:pt x="9290407" y="0"/>
                      <a:pt x="8936785" y="0"/>
                    </a:cubicBezTo>
                    <a:lnTo>
                      <a:pt x="4221911" y="0"/>
                    </a:lnTo>
                    <a:cubicBezTo>
                      <a:pt x="3868289" y="0"/>
                      <a:pt x="3578973" y="289316"/>
                      <a:pt x="3578973" y="642938"/>
                    </a:cubicBezTo>
                    <a:lnTo>
                      <a:pt x="3578973" y="4781854"/>
                    </a:lnTo>
                    <a:cubicBezTo>
                      <a:pt x="3439664" y="4819356"/>
                      <a:pt x="3313763" y="4891685"/>
                      <a:pt x="3211967" y="4993492"/>
                    </a:cubicBezTo>
                    <a:lnTo>
                      <a:pt x="2052051" y="6153408"/>
                    </a:lnTo>
                    <a:cubicBezTo>
                      <a:pt x="1931499" y="6273960"/>
                      <a:pt x="1864530" y="6437375"/>
                      <a:pt x="1864530" y="6608825"/>
                    </a:cubicBezTo>
                    <a:lnTo>
                      <a:pt x="1864530" y="8433167"/>
                    </a:lnTo>
                    <a:cubicBezTo>
                      <a:pt x="1864530" y="8604617"/>
                      <a:pt x="1797562" y="8768032"/>
                      <a:pt x="1677010" y="8888584"/>
                    </a:cubicBezTo>
                    <a:lnTo>
                      <a:pt x="0" y="10565594"/>
                    </a:lnTo>
                    <a:lnTo>
                      <a:pt x="302712" y="10868306"/>
                    </a:lnTo>
                    <a:lnTo>
                      <a:pt x="1979722" y="9188667"/>
                    </a:lnTo>
                    <a:cubicBezTo>
                      <a:pt x="2180638" y="8987751"/>
                      <a:pt x="2293155" y="8714505"/>
                      <a:pt x="2293155" y="8430538"/>
                    </a:cubicBezTo>
                    <a:lnTo>
                      <a:pt x="2293155" y="6606196"/>
                    </a:lnTo>
                    <a:cubicBezTo>
                      <a:pt x="2293155" y="6549938"/>
                      <a:pt x="2314587" y="6493680"/>
                      <a:pt x="2354774" y="6453503"/>
                    </a:cubicBezTo>
                    <a:lnTo>
                      <a:pt x="3514691" y="5293586"/>
                    </a:lnTo>
                    <a:cubicBezTo>
                      <a:pt x="3667384" y="5140893"/>
                      <a:pt x="3916524" y="5140893"/>
                      <a:pt x="4069229" y="5293586"/>
                    </a:cubicBezTo>
                    <a:cubicBezTo>
                      <a:pt x="4221934" y="5446280"/>
                      <a:pt x="4221922" y="5695419"/>
                      <a:pt x="4069229" y="5848125"/>
                    </a:cubicBezTo>
                    <a:lnTo>
                      <a:pt x="3337892" y="6582148"/>
                    </a:lnTo>
                    <a:cubicBezTo>
                      <a:pt x="3217339" y="6702700"/>
                      <a:pt x="3150371" y="6866114"/>
                      <a:pt x="3150371" y="7037564"/>
                    </a:cubicBezTo>
                    <a:lnTo>
                      <a:pt x="3150371" y="7806415"/>
                    </a:lnTo>
                    <a:lnTo>
                      <a:pt x="3442373" y="8098417"/>
                    </a:lnTo>
                    <a:cubicBezTo>
                      <a:pt x="3804030" y="8460073"/>
                      <a:pt x="4007621" y="8950306"/>
                      <a:pt x="4007621" y="9462016"/>
                    </a:cubicBezTo>
                    <a:lnTo>
                      <a:pt x="4007621" y="10072812"/>
                    </a:lnTo>
                    <a:cubicBezTo>
                      <a:pt x="4007621" y="10426434"/>
                      <a:pt x="4296937" y="10715749"/>
                      <a:pt x="4650559" y="10715749"/>
                    </a:cubicBezTo>
                    <a:lnTo>
                      <a:pt x="5205096" y="10715749"/>
                    </a:lnTo>
                    <a:lnTo>
                      <a:pt x="4963992" y="10956854"/>
                    </a:lnTo>
                    <a:cubicBezTo>
                      <a:pt x="4843440" y="11077406"/>
                      <a:pt x="4680025" y="11144386"/>
                      <a:pt x="4508575" y="11144386"/>
                    </a:cubicBezTo>
                    <a:lnTo>
                      <a:pt x="4146919" y="11144386"/>
                    </a:lnTo>
                    <a:cubicBezTo>
                      <a:pt x="3862951" y="11144386"/>
                      <a:pt x="3589706" y="11256857"/>
                      <a:pt x="3388789" y="11457797"/>
                    </a:cubicBezTo>
                    <a:lnTo>
                      <a:pt x="2140405" y="12706181"/>
                    </a:lnTo>
                    <a:lnTo>
                      <a:pt x="2443117" y="13008962"/>
                    </a:lnTo>
                    <a:lnTo>
                      <a:pt x="3691501" y="11760578"/>
                    </a:lnTo>
                    <a:cubicBezTo>
                      <a:pt x="3812054" y="11639991"/>
                      <a:pt x="3975469" y="11573011"/>
                      <a:pt x="4146919" y="11573011"/>
                    </a:cubicBezTo>
                    <a:lnTo>
                      <a:pt x="4508575" y="11573011"/>
                    </a:lnTo>
                    <a:cubicBezTo>
                      <a:pt x="4792542" y="11573011"/>
                      <a:pt x="5065788" y="11460540"/>
                      <a:pt x="5266704" y="11259601"/>
                    </a:cubicBezTo>
                    <a:lnTo>
                      <a:pt x="5810521" y="10715749"/>
                    </a:lnTo>
                    <a:lnTo>
                      <a:pt x="8936854" y="10715749"/>
                    </a:lnTo>
                    <a:cubicBezTo>
                      <a:pt x="9290476" y="10715749"/>
                      <a:pt x="9579792" y="10426434"/>
                      <a:pt x="9579792" y="10072812"/>
                    </a:cubicBezTo>
                    <a:lnTo>
                      <a:pt x="9579792" y="9041438"/>
                    </a:lnTo>
                    <a:cubicBezTo>
                      <a:pt x="9670866" y="9009296"/>
                      <a:pt x="9751242" y="8955713"/>
                      <a:pt x="9820896" y="8888744"/>
                    </a:cubicBezTo>
                    <a:lnTo>
                      <a:pt x="10249521" y="8460119"/>
                    </a:lnTo>
                    <a:cubicBezTo>
                      <a:pt x="10370073" y="8339567"/>
                      <a:pt x="10437042" y="8176153"/>
                      <a:pt x="10437042" y="8004703"/>
                    </a:cubicBezTo>
                    <a:lnTo>
                      <a:pt x="10437042" y="7929699"/>
                    </a:lnTo>
                    <a:cubicBezTo>
                      <a:pt x="10439716" y="7680559"/>
                      <a:pt x="10295058" y="7455537"/>
                      <a:pt x="10070036" y="7351055"/>
                    </a:cubicBezTo>
                    <a:lnTo>
                      <a:pt x="10246847" y="7174245"/>
                    </a:lnTo>
                    <a:cubicBezTo>
                      <a:pt x="10367399" y="7053692"/>
                      <a:pt x="10434367" y="6890278"/>
                      <a:pt x="10434367" y="6718828"/>
                    </a:cubicBezTo>
                    <a:lnTo>
                      <a:pt x="10434367" y="6643812"/>
                    </a:lnTo>
                    <a:cubicBezTo>
                      <a:pt x="10437042" y="6394672"/>
                      <a:pt x="10292384" y="6169650"/>
                      <a:pt x="10067361" y="6065168"/>
                    </a:cubicBezTo>
                    <a:lnTo>
                      <a:pt x="10244172" y="5888358"/>
                    </a:lnTo>
                    <a:cubicBezTo>
                      <a:pt x="10364724" y="5767805"/>
                      <a:pt x="10431692" y="5604391"/>
                      <a:pt x="10431692" y="5432941"/>
                    </a:cubicBezTo>
                    <a:lnTo>
                      <a:pt x="10431692" y="5357937"/>
                    </a:lnTo>
                    <a:cubicBezTo>
                      <a:pt x="10434367" y="5108798"/>
                      <a:pt x="10289709" y="4883775"/>
                      <a:pt x="10064687" y="4779294"/>
                    </a:cubicBezTo>
                    <a:lnTo>
                      <a:pt x="10241497" y="4602483"/>
                    </a:lnTo>
                    <a:cubicBezTo>
                      <a:pt x="10362049" y="4481931"/>
                      <a:pt x="10429018" y="4318516"/>
                      <a:pt x="10429018" y="4147066"/>
                    </a:cubicBezTo>
                    <a:lnTo>
                      <a:pt x="10429018" y="4072051"/>
                    </a:lnTo>
                    <a:cubicBezTo>
                      <a:pt x="10439728" y="3812201"/>
                      <a:pt x="10281674" y="3576457"/>
                      <a:pt x="10040581" y="3480011"/>
                    </a:cubicBezTo>
                    <a:close/>
                    <a:moveTo>
                      <a:pt x="8020580" y="428647"/>
                    </a:moveTo>
                    <a:lnTo>
                      <a:pt x="7953612" y="693857"/>
                    </a:lnTo>
                    <a:cubicBezTo>
                      <a:pt x="7929494" y="790303"/>
                      <a:pt x="7843769" y="857272"/>
                      <a:pt x="7744660" y="857272"/>
                    </a:cubicBezTo>
                    <a:lnTo>
                      <a:pt x="5413968" y="857272"/>
                    </a:lnTo>
                    <a:cubicBezTo>
                      <a:pt x="5314848" y="857272"/>
                      <a:pt x="5229123" y="790303"/>
                      <a:pt x="5205017" y="693857"/>
                    </a:cubicBezTo>
                    <a:lnTo>
                      <a:pt x="5138037" y="428647"/>
                    </a:lnTo>
                    <a:close/>
                    <a:moveTo>
                      <a:pt x="9151075" y="10072709"/>
                    </a:moveTo>
                    <a:cubicBezTo>
                      <a:pt x="9151075" y="10190576"/>
                      <a:pt x="9054629" y="10287022"/>
                      <a:pt x="8936762" y="10287022"/>
                    </a:cubicBezTo>
                    <a:lnTo>
                      <a:pt x="4650513" y="10287022"/>
                    </a:lnTo>
                    <a:cubicBezTo>
                      <a:pt x="4532647" y="10287022"/>
                      <a:pt x="4436200" y="10190576"/>
                      <a:pt x="4436200" y="10072709"/>
                    </a:cubicBezTo>
                    <a:lnTo>
                      <a:pt x="4436200" y="9459238"/>
                    </a:lnTo>
                    <a:cubicBezTo>
                      <a:pt x="4438875" y="8832371"/>
                      <a:pt x="4189747" y="8232342"/>
                      <a:pt x="3745040" y="7792973"/>
                    </a:cubicBezTo>
                    <a:lnTo>
                      <a:pt x="3578950" y="7626884"/>
                    </a:lnTo>
                    <a:lnTo>
                      <a:pt x="3578950" y="7034844"/>
                    </a:lnTo>
                    <a:cubicBezTo>
                      <a:pt x="3578950" y="6978585"/>
                      <a:pt x="3600382" y="6922327"/>
                      <a:pt x="3640569" y="6882151"/>
                    </a:cubicBezTo>
                    <a:lnTo>
                      <a:pt x="4371907" y="6150814"/>
                    </a:lnTo>
                    <a:cubicBezTo>
                      <a:pt x="4693375" y="5832020"/>
                      <a:pt x="4693375" y="5312320"/>
                      <a:pt x="4371907" y="4990897"/>
                    </a:cubicBezTo>
                    <a:cubicBezTo>
                      <a:pt x="4270100" y="4889102"/>
                      <a:pt x="4144198" y="4816772"/>
                      <a:pt x="4004901" y="4779259"/>
                    </a:cubicBezTo>
                    <a:lnTo>
                      <a:pt x="4004901" y="642971"/>
                    </a:lnTo>
                    <a:cubicBezTo>
                      <a:pt x="4004901" y="525105"/>
                      <a:pt x="4101336" y="428658"/>
                      <a:pt x="4219213" y="428658"/>
                    </a:cubicBezTo>
                    <a:lnTo>
                      <a:pt x="4696061" y="428658"/>
                    </a:lnTo>
                    <a:lnTo>
                      <a:pt x="4789822" y="798350"/>
                    </a:lnTo>
                    <a:cubicBezTo>
                      <a:pt x="4862151" y="1084992"/>
                      <a:pt x="5119326" y="1285908"/>
                      <a:pt x="5414003" y="1285908"/>
                    </a:cubicBezTo>
                    <a:lnTo>
                      <a:pt x="7744694" y="1285908"/>
                    </a:lnTo>
                    <a:cubicBezTo>
                      <a:pt x="8039371" y="1285908"/>
                      <a:pt x="8296546" y="1084992"/>
                      <a:pt x="8368875" y="798350"/>
                    </a:cubicBezTo>
                    <a:lnTo>
                      <a:pt x="8462635" y="428658"/>
                    </a:lnTo>
                    <a:lnTo>
                      <a:pt x="8936797" y="428658"/>
                    </a:lnTo>
                    <a:cubicBezTo>
                      <a:pt x="9054663" y="428658"/>
                      <a:pt x="9151110" y="525099"/>
                      <a:pt x="9151110" y="642971"/>
                    </a:cubicBezTo>
                    <a:lnTo>
                      <a:pt x="9151110" y="3806795"/>
                    </a:lnTo>
                    <a:lnTo>
                      <a:pt x="8910005" y="4047899"/>
                    </a:lnTo>
                    <a:cubicBezTo>
                      <a:pt x="8789452" y="4168451"/>
                      <a:pt x="8722485" y="4331866"/>
                      <a:pt x="8722485" y="4503316"/>
                    </a:cubicBezTo>
                    <a:lnTo>
                      <a:pt x="8722485" y="4575645"/>
                    </a:lnTo>
                    <a:cubicBezTo>
                      <a:pt x="8719798" y="4824785"/>
                      <a:pt x="8864468" y="5049807"/>
                      <a:pt x="9089490" y="5154289"/>
                    </a:cubicBezTo>
                    <a:lnTo>
                      <a:pt x="8912679" y="5331100"/>
                    </a:lnTo>
                    <a:cubicBezTo>
                      <a:pt x="8792127" y="5451652"/>
                      <a:pt x="8725159" y="5615067"/>
                      <a:pt x="8725159" y="5786517"/>
                    </a:cubicBezTo>
                    <a:lnTo>
                      <a:pt x="8725159" y="5858846"/>
                    </a:lnTo>
                    <a:cubicBezTo>
                      <a:pt x="8722473" y="6107985"/>
                      <a:pt x="8867143" y="6333008"/>
                      <a:pt x="9092165" y="6437489"/>
                    </a:cubicBezTo>
                    <a:lnTo>
                      <a:pt x="8915354" y="6614300"/>
                    </a:lnTo>
                    <a:cubicBezTo>
                      <a:pt x="8794802" y="6734852"/>
                      <a:pt x="8727833" y="6898267"/>
                      <a:pt x="8727833" y="7069717"/>
                    </a:cubicBezTo>
                    <a:lnTo>
                      <a:pt x="8727833" y="7142046"/>
                    </a:lnTo>
                    <a:cubicBezTo>
                      <a:pt x="8725148" y="7391186"/>
                      <a:pt x="8869817" y="7616208"/>
                      <a:pt x="9094839" y="7720690"/>
                    </a:cubicBezTo>
                    <a:lnTo>
                      <a:pt x="8918029" y="7897500"/>
                    </a:lnTo>
                    <a:cubicBezTo>
                      <a:pt x="8797477" y="8018053"/>
                      <a:pt x="8730508" y="8181467"/>
                      <a:pt x="8730508" y="8352917"/>
                    </a:cubicBezTo>
                    <a:lnTo>
                      <a:pt x="8730508" y="8425246"/>
                    </a:lnTo>
                    <a:cubicBezTo>
                      <a:pt x="8727822" y="8685096"/>
                      <a:pt x="8885888" y="8920840"/>
                      <a:pt x="9126992" y="9019960"/>
                    </a:cubicBezTo>
                    <a:cubicBezTo>
                      <a:pt x="9137702" y="9025321"/>
                      <a:pt x="9148423" y="9028007"/>
                      <a:pt x="9159133" y="9033356"/>
                    </a:cubicBezTo>
                    <a:lnTo>
                      <a:pt x="9159133" y="10072778"/>
                    </a:lnTo>
                    <a:close/>
                    <a:moveTo>
                      <a:pt x="10008325" y="8004565"/>
                    </a:moveTo>
                    <a:cubicBezTo>
                      <a:pt x="10008325" y="8060824"/>
                      <a:pt x="9986894" y="8117082"/>
                      <a:pt x="9946706" y="8157259"/>
                    </a:cubicBezTo>
                    <a:lnTo>
                      <a:pt x="9518081" y="8585883"/>
                    </a:lnTo>
                    <a:cubicBezTo>
                      <a:pt x="9435042" y="8668934"/>
                      <a:pt x="9298408" y="8668934"/>
                      <a:pt x="9215369" y="8585883"/>
                    </a:cubicBezTo>
                    <a:cubicBezTo>
                      <a:pt x="9175193" y="8545696"/>
                      <a:pt x="9153761" y="8492123"/>
                      <a:pt x="9153761" y="8433190"/>
                    </a:cubicBezTo>
                    <a:lnTo>
                      <a:pt x="9153761" y="8358175"/>
                    </a:lnTo>
                    <a:cubicBezTo>
                      <a:pt x="9153761" y="8301928"/>
                      <a:pt x="9175193" y="8245670"/>
                      <a:pt x="9215369" y="8205482"/>
                    </a:cubicBezTo>
                    <a:lnTo>
                      <a:pt x="9643994" y="7776857"/>
                    </a:lnTo>
                    <a:cubicBezTo>
                      <a:pt x="9681507" y="7736680"/>
                      <a:pt x="9735080" y="7712563"/>
                      <a:pt x="9791338" y="7712563"/>
                    </a:cubicBezTo>
                    <a:cubicBezTo>
                      <a:pt x="9820816" y="7712563"/>
                      <a:pt x="9850283" y="7717924"/>
                      <a:pt x="9877063" y="7728645"/>
                    </a:cubicBezTo>
                    <a:cubicBezTo>
                      <a:pt x="9957439" y="7760786"/>
                      <a:pt x="10011011" y="7838476"/>
                      <a:pt x="10008325" y="7926887"/>
                    </a:cubicBezTo>
                    <a:close/>
                    <a:moveTo>
                      <a:pt x="10008325" y="6718690"/>
                    </a:moveTo>
                    <a:cubicBezTo>
                      <a:pt x="10008325" y="6774949"/>
                      <a:pt x="9986894" y="6831207"/>
                      <a:pt x="9946706" y="6871384"/>
                    </a:cubicBezTo>
                    <a:lnTo>
                      <a:pt x="9518081" y="7300009"/>
                    </a:lnTo>
                    <a:cubicBezTo>
                      <a:pt x="9435042" y="7383059"/>
                      <a:pt x="9298408" y="7383059"/>
                      <a:pt x="9215369" y="7300009"/>
                    </a:cubicBezTo>
                    <a:cubicBezTo>
                      <a:pt x="9175193" y="7259821"/>
                      <a:pt x="9153761" y="7206248"/>
                      <a:pt x="9153761" y="7147315"/>
                    </a:cubicBezTo>
                    <a:lnTo>
                      <a:pt x="9153761" y="7072300"/>
                    </a:lnTo>
                    <a:cubicBezTo>
                      <a:pt x="9153761" y="7016053"/>
                      <a:pt x="9175193" y="6959795"/>
                      <a:pt x="9215369" y="6919607"/>
                    </a:cubicBezTo>
                    <a:lnTo>
                      <a:pt x="9643994" y="6490982"/>
                    </a:lnTo>
                    <a:cubicBezTo>
                      <a:pt x="9681507" y="6450805"/>
                      <a:pt x="9735080" y="6426688"/>
                      <a:pt x="9791338" y="6426688"/>
                    </a:cubicBezTo>
                    <a:cubicBezTo>
                      <a:pt x="9820816" y="6426688"/>
                      <a:pt x="9850283" y="6432049"/>
                      <a:pt x="9877063" y="6442770"/>
                    </a:cubicBezTo>
                    <a:cubicBezTo>
                      <a:pt x="9957439" y="6474911"/>
                      <a:pt x="10011011" y="6552601"/>
                      <a:pt x="10008325" y="6641012"/>
                    </a:cubicBezTo>
                    <a:close/>
                    <a:moveTo>
                      <a:pt x="10008325" y="5432815"/>
                    </a:moveTo>
                    <a:cubicBezTo>
                      <a:pt x="10008325" y="5489074"/>
                      <a:pt x="9986894" y="5545332"/>
                      <a:pt x="9946706" y="5585509"/>
                    </a:cubicBezTo>
                    <a:lnTo>
                      <a:pt x="9518081" y="6014134"/>
                    </a:lnTo>
                    <a:cubicBezTo>
                      <a:pt x="9435042" y="6097184"/>
                      <a:pt x="9298408" y="6097184"/>
                      <a:pt x="9215369" y="6014134"/>
                    </a:cubicBezTo>
                    <a:cubicBezTo>
                      <a:pt x="9175193" y="5973946"/>
                      <a:pt x="9153761" y="5920373"/>
                      <a:pt x="9153761" y="5861440"/>
                    </a:cubicBezTo>
                    <a:lnTo>
                      <a:pt x="9153761" y="5786425"/>
                    </a:lnTo>
                    <a:cubicBezTo>
                      <a:pt x="9153761" y="5730178"/>
                      <a:pt x="9175193" y="5673920"/>
                      <a:pt x="9215369" y="5633732"/>
                    </a:cubicBezTo>
                    <a:lnTo>
                      <a:pt x="9643994" y="5205107"/>
                    </a:lnTo>
                    <a:cubicBezTo>
                      <a:pt x="9681507" y="5164930"/>
                      <a:pt x="9735080" y="5140813"/>
                      <a:pt x="9791338" y="5140813"/>
                    </a:cubicBezTo>
                    <a:cubicBezTo>
                      <a:pt x="9820816" y="5140813"/>
                      <a:pt x="9850283" y="5146174"/>
                      <a:pt x="9877063" y="5156895"/>
                    </a:cubicBezTo>
                    <a:cubicBezTo>
                      <a:pt x="9957439" y="5189036"/>
                      <a:pt x="10011011" y="5266726"/>
                      <a:pt x="10008325" y="5355137"/>
                    </a:cubicBezTo>
                    <a:close/>
                    <a:moveTo>
                      <a:pt x="10008325" y="4146940"/>
                    </a:moveTo>
                    <a:cubicBezTo>
                      <a:pt x="10008325" y="4203199"/>
                      <a:pt x="9986894" y="4259457"/>
                      <a:pt x="9946706" y="4299634"/>
                    </a:cubicBezTo>
                    <a:lnTo>
                      <a:pt x="9518081" y="4728259"/>
                    </a:lnTo>
                    <a:cubicBezTo>
                      <a:pt x="9435042" y="4811309"/>
                      <a:pt x="9298408" y="4811309"/>
                      <a:pt x="9215369" y="4728259"/>
                    </a:cubicBezTo>
                    <a:cubicBezTo>
                      <a:pt x="9175193" y="4688071"/>
                      <a:pt x="9153761" y="4634498"/>
                      <a:pt x="9153761" y="4575565"/>
                    </a:cubicBezTo>
                    <a:lnTo>
                      <a:pt x="9153761" y="4500550"/>
                    </a:lnTo>
                    <a:cubicBezTo>
                      <a:pt x="9153761" y="4444303"/>
                      <a:pt x="9175193" y="4388045"/>
                      <a:pt x="9215369" y="4347857"/>
                    </a:cubicBezTo>
                    <a:lnTo>
                      <a:pt x="9643994" y="3919232"/>
                    </a:lnTo>
                    <a:cubicBezTo>
                      <a:pt x="9681507" y="3879055"/>
                      <a:pt x="9735080" y="3854938"/>
                      <a:pt x="9791338" y="3854938"/>
                    </a:cubicBezTo>
                    <a:cubicBezTo>
                      <a:pt x="9820816" y="3854938"/>
                      <a:pt x="9850283" y="3860299"/>
                      <a:pt x="9877063" y="3871020"/>
                    </a:cubicBezTo>
                    <a:cubicBezTo>
                      <a:pt x="9957439" y="3903161"/>
                      <a:pt x="10011011" y="3980851"/>
                      <a:pt x="10008325" y="4069262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EFEB47B4-A620-CD54-A661-CA48319B8244}"/>
                  </a:ext>
                </a:extLst>
              </p:cNvPr>
              <p:cNvSpPr/>
              <p:nvPr/>
            </p:nvSpPr>
            <p:spPr>
              <a:xfrm>
                <a:off x="10477500" y="3624578"/>
                <a:ext cx="3429000" cy="4305006"/>
              </a:xfrm>
              <a:custGeom>
                <a:avLst/>
                <a:gdLst>
                  <a:gd name="connsiteX0" fmla="*/ 0 w 3429000"/>
                  <a:gd name="connsiteY0" fmla="*/ 734023 h 4305006"/>
                  <a:gd name="connsiteX1" fmla="*/ 0 w 3429000"/>
                  <a:gd name="connsiteY1" fmla="*/ 1518944 h 4305006"/>
                  <a:gd name="connsiteX2" fmla="*/ 214313 w 3429000"/>
                  <a:gd name="connsiteY2" fmla="*/ 1518944 h 4305006"/>
                  <a:gd name="connsiteX3" fmla="*/ 214313 w 3429000"/>
                  <a:gd name="connsiteY3" fmla="*/ 3019132 h 4305006"/>
                  <a:gd name="connsiteX4" fmla="*/ 0 w 3429000"/>
                  <a:gd name="connsiteY4" fmla="*/ 3019132 h 4305006"/>
                  <a:gd name="connsiteX5" fmla="*/ 0 w 3429000"/>
                  <a:gd name="connsiteY5" fmla="*/ 4305007 h 4305006"/>
                  <a:gd name="connsiteX6" fmla="*/ 3429000 w 3429000"/>
                  <a:gd name="connsiteY6" fmla="*/ 4305007 h 4305006"/>
                  <a:gd name="connsiteX7" fmla="*/ 3429000 w 3429000"/>
                  <a:gd name="connsiteY7" fmla="*/ 3019132 h 4305006"/>
                  <a:gd name="connsiteX8" fmla="*/ 3214688 w 3429000"/>
                  <a:gd name="connsiteY8" fmla="*/ 3019132 h 4305006"/>
                  <a:gd name="connsiteX9" fmla="*/ 3214688 w 3429000"/>
                  <a:gd name="connsiteY9" fmla="*/ 1518944 h 4305006"/>
                  <a:gd name="connsiteX10" fmla="*/ 3429000 w 3429000"/>
                  <a:gd name="connsiteY10" fmla="*/ 1518944 h 4305006"/>
                  <a:gd name="connsiteX11" fmla="*/ 3429000 w 3429000"/>
                  <a:gd name="connsiteY11" fmla="*/ 734023 h 4305006"/>
                  <a:gd name="connsiteX12" fmla="*/ 1714500 w 3429000"/>
                  <a:gd name="connsiteY12" fmla="*/ 0 h 4305006"/>
                  <a:gd name="connsiteX13" fmla="*/ 3000375 w 3429000"/>
                  <a:gd name="connsiteY13" fmla="*/ 3876359 h 4305006"/>
                  <a:gd name="connsiteX14" fmla="*/ 428625 w 3429000"/>
                  <a:gd name="connsiteY14" fmla="*/ 3876359 h 4305006"/>
                  <a:gd name="connsiteX15" fmla="*/ 428625 w 3429000"/>
                  <a:gd name="connsiteY15" fmla="*/ 3447734 h 4305006"/>
                  <a:gd name="connsiteX16" fmla="*/ 3000375 w 3429000"/>
                  <a:gd name="connsiteY16" fmla="*/ 3447734 h 4305006"/>
                  <a:gd name="connsiteX17" fmla="*/ 642938 w 3429000"/>
                  <a:gd name="connsiteY17" fmla="*/ 3019109 h 4305006"/>
                  <a:gd name="connsiteX18" fmla="*/ 642938 w 3429000"/>
                  <a:gd name="connsiteY18" fmla="*/ 1518921 h 4305006"/>
                  <a:gd name="connsiteX19" fmla="*/ 1071563 w 3429000"/>
                  <a:gd name="connsiteY19" fmla="*/ 1518921 h 4305006"/>
                  <a:gd name="connsiteX20" fmla="*/ 1071563 w 3429000"/>
                  <a:gd name="connsiteY20" fmla="*/ 3019109 h 4305006"/>
                  <a:gd name="connsiteX21" fmla="*/ 1500188 w 3429000"/>
                  <a:gd name="connsiteY21" fmla="*/ 3019109 h 4305006"/>
                  <a:gd name="connsiteX22" fmla="*/ 1500188 w 3429000"/>
                  <a:gd name="connsiteY22" fmla="*/ 1518921 h 4305006"/>
                  <a:gd name="connsiteX23" fmla="*/ 1928813 w 3429000"/>
                  <a:gd name="connsiteY23" fmla="*/ 1518921 h 4305006"/>
                  <a:gd name="connsiteX24" fmla="*/ 1928813 w 3429000"/>
                  <a:gd name="connsiteY24" fmla="*/ 3019109 h 4305006"/>
                  <a:gd name="connsiteX25" fmla="*/ 2357438 w 3429000"/>
                  <a:gd name="connsiteY25" fmla="*/ 3019109 h 4305006"/>
                  <a:gd name="connsiteX26" fmla="*/ 2357438 w 3429000"/>
                  <a:gd name="connsiteY26" fmla="*/ 1518921 h 4305006"/>
                  <a:gd name="connsiteX27" fmla="*/ 2786063 w 3429000"/>
                  <a:gd name="connsiteY27" fmla="*/ 1518921 h 4305006"/>
                  <a:gd name="connsiteX28" fmla="*/ 2786063 w 3429000"/>
                  <a:gd name="connsiteY28" fmla="*/ 3019109 h 4305006"/>
                  <a:gd name="connsiteX29" fmla="*/ 3000375 w 3429000"/>
                  <a:gd name="connsiteY29" fmla="*/ 1090296 h 4305006"/>
                  <a:gd name="connsiteX30" fmla="*/ 428625 w 3429000"/>
                  <a:gd name="connsiteY30" fmla="*/ 1090296 h 4305006"/>
                  <a:gd name="connsiteX31" fmla="*/ 428625 w 3429000"/>
                  <a:gd name="connsiteY31" fmla="*/ 1017967 h 4305006"/>
                  <a:gd name="connsiteX32" fmla="*/ 1714500 w 3429000"/>
                  <a:gd name="connsiteY32" fmla="*/ 466115 h 4305006"/>
                  <a:gd name="connsiteX33" fmla="*/ 3000375 w 3429000"/>
                  <a:gd name="connsiteY33" fmla="*/ 1017967 h 4305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429000" h="4305006">
                    <a:moveTo>
                      <a:pt x="0" y="734023"/>
                    </a:moveTo>
                    <a:lnTo>
                      <a:pt x="0" y="1518944"/>
                    </a:lnTo>
                    <a:lnTo>
                      <a:pt x="214313" y="1518944"/>
                    </a:lnTo>
                    <a:lnTo>
                      <a:pt x="214313" y="3019132"/>
                    </a:lnTo>
                    <a:lnTo>
                      <a:pt x="0" y="3019132"/>
                    </a:lnTo>
                    <a:lnTo>
                      <a:pt x="0" y="4305007"/>
                    </a:lnTo>
                    <a:lnTo>
                      <a:pt x="3429000" y="4305007"/>
                    </a:lnTo>
                    <a:lnTo>
                      <a:pt x="3429000" y="3019132"/>
                    </a:lnTo>
                    <a:lnTo>
                      <a:pt x="3214688" y="3019132"/>
                    </a:lnTo>
                    <a:lnTo>
                      <a:pt x="3214688" y="1518944"/>
                    </a:lnTo>
                    <a:lnTo>
                      <a:pt x="3429000" y="1518944"/>
                    </a:lnTo>
                    <a:lnTo>
                      <a:pt x="3429000" y="734023"/>
                    </a:lnTo>
                    <a:lnTo>
                      <a:pt x="1714500" y="0"/>
                    </a:lnTo>
                    <a:close/>
                    <a:moveTo>
                      <a:pt x="3000375" y="3876359"/>
                    </a:moveTo>
                    <a:lnTo>
                      <a:pt x="428625" y="3876359"/>
                    </a:lnTo>
                    <a:lnTo>
                      <a:pt x="428625" y="3447734"/>
                    </a:lnTo>
                    <a:lnTo>
                      <a:pt x="3000375" y="3447734"/>
                    </a:lnTo>
                    <a:close/>
                    <a:moveTo>
                      <a:pt x="642938" y="3019109"/>
                    </a:moveTo>
                    <a:lnTo>
                      <a:pt x="642938" y="1518921"/>
                    </a:lnTo>
                    <a:lnTo>
                      <a:pt x="1071563" y="1518921"/>
                    </a:lnTo>
                    <a:lnTo>
                      <a:pt x="1071563" y="3019109"/>
                    </a:lnTo>
                    <a:close/>
                    <a:moveTo>
                      <a:pt x="1500188" y="3019109"/>
                    </a:moveTo>
                    <a:lnTo>
                      <a:pt x="1500188" y="1518921"/>
                    </a:lnTo>
                    <a:lnTo>
                      <a:pt x="1928813" y="1518921"/>
                    </a:lnTo>
                    <a:lnTo>
                      <a:pt x="1928813" y="3019109"/>
                    </a:lnTo>
                    <a:close/>
                    <a:moveTo>
                      <a:pt x="2357438" y="3019109"/>
                    </a:moveTo>
                    <a:lnTo>
                      <a:pt x="2357438" y="1518921"/>
                    </a:lnTo>
                    <a:lnTo>
                      <a:pt x="2786063" y="1518921"/>
                    </a:lnTo>
                    <a:lnTo>
                      <a:pt x="2786063" y="3019109"/>
                    </a:lnTo>
                    <a:close/>
                    <a:moveTo>
                      <a:pt x="3000375" y="1090296"/>
                    </a:moveTo>
                    <a:lnTo>
                      <a:pt x="428625" y="1090296"/>
                    </a:lnTo>
                    <a:lnTo>
                      <a:pt x="428625" y="1017967"/>
                    </a:lnTo>
                    <a:lnTo>
                      <a:pt x="1714500" y="466115"/>
                    </a:lnTo>
                    <a:lnTo>
                      <a:pt x="3000375" y="1017967"/>
                    </a:ln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CAC17320-1337-2D1A-CA9C-FE391C6A1AE1}"/>
                  </a:ext>
                </a:extLst>
              </p:cNvPr>
              <p:cNvSpPr/>
              <p:nvPr/>
            </p:nvSpPr>
            <p:spPr>
              <a:xfrm>
                <a:off x="16762171" y="4848857"/>
                <a:ext cx="786298" cy="4018330"/>
              </a:xfrm>
              <a:custGeom>
                <a:avLst/>
                <a:gdLst>
                  <a:gd name="connsiteX0" fmla="*/ 0 w 786298"/>
                  <a:gd name="connsiteY0" fmla="*/ 160683 h 4018330"/>
                  <a:gd name="connsiteX1" fmla="*/ 0 w 786298"/>
                  <a:gd name="connsiteY1" fmla="*/ 3857602 h 4018330"/>
                  <a:gd name="connsiteX2" fmla="*/ 396507 w 786298"/>
                  <a:gd name="connsiteY2" fmla="*/ 4018331 h 4018330"/>
                  <a:gd name="connsiteX3" fmla="*/ 396507 w 786298"/>
                  <a:gd name="connsiteY3" fmla="*/ 0 h 401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6298" h="4018330">
                    <a:moveTo>
                      <a:pt x="0" y="160683"/>
                    </a:moveTo>
                    <a:cubicBezTo>
                      <a:pt x="476860" y="1347460"/>
                      <a:pt x="476860" y="2670826"/>
                      <a:pt x="0" y="3857602"/>
                    </a:cubicBezTo>
                    <a:lnTo>
                      <a:pt x="396507" y="4018331"/>
                    </a:lnTo>
                    <a:cubicBezTo>
                      <a:pt x="916229" y="2729827"/>
                      <a:pt x="916229" y="1288504"/>
                      <a:pt x="396507" y="0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52C2D11-5DA0-A2B7-9AC2-075A45516DE9}"/>
                  </a:ext>
                </a:extLst>
              </p:cNvPr>
              <p:cNvSpPr/>
              <p:nvPr/>
            </p:nvSpPr>
            <p:spPr>
              <a:xfrm>
                <a:off x="17744808" y="4420140"/>
                <a:ext cx="876737" cy="4878323"/>
              </a:xfrm>
              <a:custGeom>
                <a:avLst/>
                <a:gdLst>
                  <a:gd name="connsiteX0" fmla="*/ 396506 w 876737"/>
                  <a:gd name="connsiteY0" fmla="*/ 69 h 4878323"/>
                  <a:gd name="connsiteX1" fmla="*/ 0 w 876737"/>
                  <a:gd name="connsiteY1" fmla="*/ 163483 h 4878323"/>
                  <a:gd name="connsiteX2" fmla="*/ 0 w 876737"/>
                  <a:gd name="connsiteY2" fmla="*/ 4714909 h 4878323"/>
                  <a:gd name="connsiteX3" fmla="*/ 396506 w 876737"/>
                  <a:gd name="connsiteY3" fmla="*/ 4878324 h 4878323"/>
                  <a:gd name="connsiteX4" fmla="*/ 396506 w 876737"/>
                  <a:gd name="connsiteY4" fmla="*/ 0 h 4878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737" h="4878323">
                    <a:moveTo>
                      <a:pt x="396506" y="69"/>
                    </a:moveTo>
                    <a:lnTo>
                      <a:pt x="0" y="163483"/>
                    </a:lnTo>
                    <a:cubicBezTo>
                      <a:pt x="594702" y="1623437"/>
                      <a:pt x="594702" y="3257584"/>
                      <a:pt x="0" y="4714909"/>
                    </a:cubicBezTo>
                    <a:lnTo>
                      <a:pt x="396506" y="4878324"/>
                    </a:lnTo>
                    <a:cubicBezTo>
                      <a:pt x="1036815" y="3313786"/>
                      <a:pt x="1036815" y="1561795"/>
                      <a:pt x="396506" y="0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6F2DD66-4595-A5C9-CE8C-564E3428C46A}"/>
                  </a:ext>
                </a:extLst>
              </p:cNvPr>
              <p:cNvSpPr/>
              <p:nvPr/>
            </p:nvSpPr>
            <p:spPr>
              <a:xfrm>
                <a:off x="6852978" y="4848811"/>
                <a:ext cx="768850" cy="1596622"/>
              </a:xfrm>
              <a:custGeom>
                <a:avLst/>
                <a:gdLst>
                  <a:gd name="connsiteX0" fmla="*/ 768850 w 768850"/>
                  <a:gd name="connsiteY0" fmla="*/ 160729 h 1596622"/>
                  <a:gd name="connsiteX1" fmla="*/ 372367 w 768850"/>
                  <a:gd name="connsiteY1" fmla="*/ 0 h 1596622"/>
                  <a:gd name="connsiteX2" fmla="*/ 0 w 768850"/>
                  <a:gd name="connsiteY2" fmla="*/ 1561795 h 1596622"/>
                  <a:gd name="connsiteX3" fmla="*/ 425950 w 768850"/>
                  <a:gd name="connsiteY3" fmla="*/ 1596623 h 1596622"/>
                  <a:gd name="connsiteX4" fmla="*/ 768850 w 768850"/>
                  <a:gd name="connsiteY4" fmla="*/ 160786 h 159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8850" h="1596622">
                    <a:moveTo>
                      <a:pt x="768850" y="160729"/>
                    </a:moveTo>
                    <a:lnTo>
                      <a:pt x="372367" y="0"/>
                    </a:lnTo>
                    <a:cubicBezTo>
                      <a:pt x="171450" y="498280"/>
                      <a:pt x="45537" y="1026026"/>
                      <a:pt x="0" y="1561795"/>
                    </a:cubicBezTo>
                    <a:lnTo>
                      <a:pt x="425950" y="1596623"/>
                    </a:lnTo>
                    <a:cubicBezTo>
                      <a:pt x="466138" y="1103704"/>
                      <a:pt x="581330" y="618820"/>
                      <a:pt x="768850" y="160786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DF9167F-9B50-7214-D33E-07526EC11DC2}"/>
                  </a:ext>
                </a:extLst>
              </p:cNvPr>
              <p:cNvSpPr/>
              <p:nvPr/>
            </p:nvSpPr>
            <p:spPr>
              <a:xfrm>
                <a:off x="5761939" y="4420243"/>
                <a:ext cx="876680" cy="4875581"/>
              </a:xfrm>
              <a:custGeom>
                <a:avLst/>
                <a:gdLst>
                  <a:gd name="connsiteX0" fmla="*/ 876681 w 876680"/>
                  <a:gd name="connsiteY0" fmla="*/ 4714841 h 4875581"/>
                  <a:gd name="connsiteX1" fmla="*/ 876681 w 876680"/>
                  <a:gd name="connsiteY1" fmla="*/ 163415 h 4875581"/>
                  <a:gd name="connsiteX2" fmla="*/ 480197 w 876680"/>
                  <a:gd name="connsiteY2" fmla="*/ 0 h 4875581"/>
                  <a:gd name="connsiteX3" fmla="*/ 480197 w 876680"/>
                  <a:gd name="connsiteY3" fmla="*/ 4875581 h 4875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680" h="4875581">
                    <a:moveTo>
                      <a:pt x="876681" y="4714841"/>
                    </a:moveTo>
                    <a:cubicBezTo>
                      <a:pt x="281967" y="3254887"/>
                      <a:pt x="281967" y="1620740"/>
                      <a:pt x="876681" y="163415"/>
                    </a:cubicBezTo>
                    <a:lnTo>
                      <a:pt x="480197" y="0"/>
                    </a:lnTo>
                    <a:cubicBezTo>
                      <a:pt x="-160066" y="1561795"/>
                      <a:pt x="-160066" y="3313786"/>
                      <a:pt x="480197" y="4875581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58C2F69C-301E-0E4F-8EDC-980D5B762B78}"/>
              </a:ext>
            </a:extLst>
          </p:cNvPr>
          <p:cNvGrpSpPr/>
          <p:nvPr/>
        </p:nvGrpSpPr>
        <p:grpSpPr>
          <a:xfrm>
            <a:off x="17864500" y="11024654"/>
            <a:ext cx="4111580" cy="664106"/>
            <a:chOff x="2856028" y="11768990"/>
            <a:chExt cx="4111580" cy="664106"/>
          </a:xfrm>
        </p:grpSpPr>
        <p:sp>
          <p:nvSpPr>
            <p:cNvPr id="8" name="Effective Presentation Template with Techy Look &amp; Feel.…">
              <a:extLst>
                <a:ext uri="{FF2B5EF4-FFF2-40B4-BE49-F238E27FC236}">
                  <a16:creationId xmlns:a16="http://schemas.microsoft.com/office/drawing/2014/main" id="{FB6826AB-C407-7505-8A4A-D5468B1A7AF7}"/>
                </a:ext>
              </a:extLst>
            </p:cNvPr>
            <p:cNvSpPr txBox="1"/>
            <p:nvPr/>
          </p:nvSpPr>
          <p:spPr>
            <a:xfrm>
              <a:off x="3827325" y="11870211"/>
              <a:ext cx="3140283" cy="46166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0" indent="0" algn="just">
                <a:lnSpc>
                  <a:spcPct val="100000"/>
                </a:lnSpc>
                <a:buNone/>
              </a:pPr>
              <a:r>
                <a:rPr lang="en-US" sz="3000" b="1" dirty="0">
                  <a:solidFill>
                    <a:srgbClr val="FFFFFF"/>
                  </a:solidFill>
                  <a:latin typeface="DM Sans" pitchFamily="2" charset="0"/>
                  <a:ea typeface="Inter" pitchFamily="34" charset="-122"/>
                  <a:cs typeface="Lato" panose="020F0502020204030203" pitchFamily="34" charset="0"/>
                </a:rPr>
                <a:t>by Luigi </a:t>
              </a:r>
              <a:r>
                <a:rPr lang="en-US" sz="3000" b="1" dirty="0" err="1">
                  <a:solidFill>
                    <a:srgbClr val="FFFFFF"/>
                  </a:solidFill>
                  <a:latin typeface="DM Sans" pitchFamily="2" charset="0"/>
                  <a:ea typeface="Inter" pitchFamily="34" charset="-122"/>
                  <a:cs typeface="Lato" panose="020F0502020204030203" pitchFamily="34" charset="0"/>
                </a:rPr>
                <a:t>Wewege</a:t>
              </a:r>
              <a:endParaRPr lang="en-US" sz="3000" b="1" dirty="0">
                <a:solidFill>
                  <a:srgbClr val="FFFFFF"/>
                </a:solidFill>
                <a:latin typeface="DM Sans" pitchFamily="2" charset="0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9C1B053-DEFD-30DF-F0B9-70815C070D96}"/>
                </a:ext>
              </a:extLst>
            </p:cNvPr>
            <p:cNvSpPr/>
            <p:nvPr/>
          </p:nvSpPr>
          <p:spPr>
            <a:xfrm>
              <a:off x="2856028" y="11768990"/>
              <a:ext cx="664106" cy="664106"/>
            </a:xfrm>
            <a:prstGeom prst="ellipse">
              <a:avLst/>
            </a:prstGeom>
            <a:solidFill>
              <a:srgbClr val="18D0F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3000" dirty="0">
                  <a:solidFill>
                    <a:srgbClr val="011832"/>
                  </a:solidFill>
                  <a:latin typeface="DM Sans" pitchFamily="2" charset="0"/>
                  <a:ea typeface="+mn-ea"/>
                  <a:cs typeface="+mn-cs"/>
                  <a:sym typeface="Helvetica Neue Medium"/>
                </a:rPr>
                <a:t>L</a:t>
              </a:r>
              <a:endParaRPr kumimoji="0" lang="en-US" sz="3000" b="0" i="0" u="none" strike="noStrike" cap="none" spc="0" normalizeH="0" baseline="0" dirty="0">
                <a:ln>
                  <a:noFill/>
                </a:ln>
                <a:solidFill>
                  <a:srgbClr val="011832"/>
                </a:solidFill>
                <a:effectLst/>
                <a:uFillTx/>
                <a:latin typeface="DM Sans" pitchFamily="2" charset="0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4D91EE7F-1CCC-A51B-A88C-B8D8DBB29BE2}"/>
              </a:ext>
            </a:extLst>
          </p:cNvPr>
          <p:cNvGrpSpPr/>
          <p:nvPr/>
        </p:nvGrpSpPr>
        <p:grpSpPr>
          <a:xfrm>
            <a:off x="1905513" y="1005771"/>
            <a:ext cx="12425999" cy="6172944"/>
            <a:chOff x="1905513" y="1005771"/>
            <a:chExt cx="12425999" cy="6172944"/>
          </a:xfrm>
        </p:grpSpPr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65963FF4-604A-78A2-DA76-8499E3709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16514" t="16514" r="16514" b="16514"/>
            <a:stretch/>
          </p:blipFill>
          <p:spPr>
            <a:xfrm>
              <a:off x="6592438" y="1005771"/>
              <a:ext cx="3421361" cy="3421361"/>
            </a:xfrm>
            <a:prstGeom prst="rect">
              <a:avLst/>
            </a:prstGeom>
            <a:noFill/>
          </p:spPr>
        </p:pic>
        <p:sp>
          <p:nvSpPr>
            <p:cNvPr id="12" name="1">
              <a:extLst>
                <a:ext uri="{FF2B5EF4-FFF2-40B4-BE49-F238E27FC236}">
                  <a16:creationId xmlns:a16="http://schemas.microsoft.com/office/drawing/2014/main" id="{719D1AAD-A86C-CA1A-DFA6-48FF29D81D00}"/>
                </a:ext>
              </a:extLst>
            </p:cNvPr>
            <p:cNvSpPr>
              <a:spLocks/>
            </p:cNvSpPr>
            <p:nvPr/>
          </p:nvSpPr>
          <p:spPr>
            <a:xfrm>
              <a:off x="1905513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sz="4400" b="1" dirty="0"/>
                <a:t>1</a:t>
              </a:r>
            </a:p>
          </p:txBody>
        </p:sp>
        <p:sp>
          <p:nvSpPr>
            <p:cNvPr id="13" name="1">
              <a:extLst>
                <a:ext uri="{FF2B5EF4-FFF2-40B4-BE49-F238E27FC236}">
                  <a16:creationId xmlns:a16="http://schemas.microsoft.com/office/drawing/2014/main" id="{070ADEBE-283A-4803-6571-5A28CB76D3B7}"/>
                </a:ext>
              </a:extLst>
            </p:cNvPr>
            <p:cNvSpPr>
              <a:spLocks/>
            </p:cNvSpPr>
            <p:nvPr/>
          </p:nvSpPr>
          <p:spPr>
            <a:xfrm>
              <a:off x="3314412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2</a:t>
              </a:r>
              <a:endParaRPr sz="4400" b="1" dirty="0"/>
            </a:p>
          </p:txBody>
        </p:sp>
        <p:sp>
          <p:nvSpPr>
            <p:cNvPr id="14" name="1">
              <a:extLst>
                <a:ext uri="{FF2B5EF4-FFF2-40B4-BE49-F238E27FC236}">
                  <a16:creationId xmlns:a16="http://schemas.microsoft.com/office/drawing/2014/main" id="{8EB044CB-1707-8C61-C6B0-357A4D6CB74A}"/>
                </a:ext>
              </a:extLst>
            </p:cNvPr>
            <p:cNvSpPr>
              <a:spLocks/>
            </p:cNvSpPr>
            <p:nvPr/>
          </p:nvSpPr>
          <p:spPr>
            <a:xfrm>
              <a:off x="4728481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3</a:t>
              </a:r>
              <a:endParaRPr sz="4400" b="1" dirty="0"/>
            </a:p>
          </p:txBody>
        </p:sp>
        <p:sp>
          <p:nvSpPr>
            <p:cNvPr id="15" name="Today’s Science is Technology for Tomorrow. Together We Can Achieve Better Life.">
              <a:extLst>
                <a:ext uri="{FF2B5EF4-FFF2-40B4-BE49-F238E27FC236}">
                  <a16:creationId xmlns:a16="http://schemas.microsoft.com/office/drawing/2014/main" id="{C06442B8-2C70-E417-B92A-A0B20B391700}"/>
                </a:ext>
              </a:extLst>
            </p:cNvPr>
            <p:cNvSpPr txBox="1">
              <a:spLocks/>
            </p:cNvSpPr>
            <p:nvPr/>
          </p:nvSpPr>
          <p:spPr>
            <a:xfrm>
              <a:off x="5815043" y="4510408"/>
              <a:ext cx="5176817" cy="13336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lnSpc>
                  <a:spcPct val="100000"/>
                </a:lnSpc>
                <a:defRPr sz="8000" b="1">
                  <a:solidFill>
                    <a:srgbClr val="FFFFFF"/>
                  </a:solidFill>
                </a:defRPr>
              </a:lvl1pPr>
            </a:lstStyle>
            <a:p>
              <a:pPr algn="ctr"/>
              <a:r>
                <a:rPr lang="en-US" dirty="0">
                  <a:latin typeface="DM Sans" pitchFamily="2" charset="0"/>
                </a:rPr>
                <a:t>Modules</a:t>
              </a:r>
              <a:endParaRPr dirty="0">
                <a:latin typeface="DM Sans" pitchFamily="2" charset="0"/>
              </a:endParaRPr>
            </a:p>
          </p:txBody>
        </p:sp>
        <p:sp>
          <p:nvSpPr>
            <p:cNvPr id="16" name="1">
              <a:extLst>
                <a:ext uri="{FF2B5EF4-FFF2-40B4-BE49-F238E27FC236}">
                  <a16:creationId xmlns:a16="http://schemas.microsoft.com/office/drawing/2014/main" id="{2E21EA52-6984-7068-B63D-2746EBBF51C2}"/>
                </a:ext>
              </a:extLst>
            </p:cNvPr>
            <p:cNvSpPr>
              <a:spLocks/>
            </p:cNvSpPr>
            <p:nvPr/>
          </p:nvSpPr>
          <p:spPr>
            <a:xfrm>
              <a:off x="6174081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4</a:t>
              </a:r>
              <a:endParaRPr sz="4400" b="1" dirty="0"/>
            </a:p>
          </p:txBody>
        </p:sp>
        <p:sp>
          <p:nvSpPr>
            <p:cNvPr id="17" name="1">
              <a:extLst>
                <a:ext uri="{FF2B5EF4-FFF2-40B4-BE49-F238E27FC236}">
                  <a16:creationId xmlns:a16="http://schemas.microsoft.com/office/drawing/2014/main" id="{36D74850-3BB2-627A-CD63-E2507CCFFB40}"/>
                </a:ext>
              </a:extLst>
            </p:cNvPr>
            <p:cNvSpPr>
              <a:spLocks/>
            </p:cNvSpPr>
            <p:nvPr/>
          </p:nvSpPr>
          <p:spPr>
            <a:xfrm>
              <a:off x="7551449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5</a:t>
              </a:r>
              <a:endParaRPr sz="4400" b="1" dirty="0"/>
            </a:p>
          </p:txBody>
        </p:sp>
        <p:sp>
          <p:nvSpPr>
            <p:cNvPr id="19" name="1">
              <a:extLst>
                <a:ext uri="{FF2B5EF4-FFF2-40B4-BE49-F238E27FC236}">
                  <a16:creationId xmlns:a16="http://schemas.microsoft.com/office/drawing/2014/main" id="{9B7AF080-6E8F-BD90-D201-09A528376ABD}"/>
                </a:ext>
              </a:extLst>
            </p:cNvPr>
            <p:cNvSpPr>
              <a:spLocks/>
            </p:cNvSpPr>
            <p:nvPr/>
          </p:nvSpPr>
          <p:spPr>
            <a:xfrm>
              <a:off x="8933987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6</a:t>
              </a:r>
              <a:endParaRPr sz="4400" b="1" dirty="0"/>
            </a:p>
          </p:txBody>
        </p:sp>
        <p:sp>
          <p:nvSpPr>
            <p:cNvPr id="37" name="1">
              <a:extLst>
                <a:ext uri="{FF2B5EF4-FFF2-40B4-BE49-F238E27FC236}">
                  <a16:creationId xmlns:a16="http://schemas.microsoft.com/office/drawing/2014/main" id="{C5293A08-2700-4E1B-A330-061F6CC337E1}"/>
                </a:ext>
              </a:extLst>
            </p:cNvPr>
            <p:cNvSpPr>
              <a:spLocks/>
            </p:cNvSpPr>
            <p:nvPr/>
          </p:nvSpPr>
          <p:spPr>
            <a:xfrm>
              <a:off x="10347307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7</a:t>
              </a:r>
              <a:endParaRPr sz="4400" b="1" dirty="0"/>
            </a:p>
          </p:txBody>
        </p:sp>
        <p:sp>
          <p:nvSpPr>
            <p:cNvPr id="38" name="1">
              <a:extLst>
                <a:ext uri="{FF2B5EF4-FFF2-40B4-BE49-F238E27FC236}">
                  <a16:creationId xmlns:a16="http://schemas.microsoft.com/office/drawing/2014/main" id="{7974EFC7-8734-30D0-2DEE-492142EA497A}"/>
                </a:ext>
              </a:extLst>
            </p:cNvPr>
            <p:cNvSpPr>
              <a:spLocks/>
            </p:cNvSpPr>
            <p:nvPr/>
          </p:nvSpPr>
          <p:spPr>
            <a:xfrm>
              <a:off x="11729096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8</a:t>
              </a:r>
              <a:endParaRPr sz="4400" b="1" dirty="0"/>
            </a:p>
          </p:txBody>
        </p:sp>
        <p:sp>
          <p:nvSpPr>
            <p:cNvPr id="39" name="1">
              <a:extLst>
                <a:ext uri="{FF2B5EF4-FFF2-40B4-BE49-F238E27FC236}">
                  <a16:creationId xmlns:a16="http://schemas.microsoft.com/office/drawing/2014/main" id="{79002202-9E60-0AA3-E46B-E266FACE7CFB}"/>
                </a:ext>
              </a:extLst>
            </p:cNvPr>
            <p:cNvSpPr>
              <a:spLocks/>
            </p:cNvSpPr>
            <p:nvPr/>
          </p:nvSpPr>
          <p:spPr>
            <a:xfrm>
              <a:off x="13142510" y="6075941"/>
              <a:ext cx="1189002" cy="1097558"/>
            </a:xfrm>
            <a:prstGeom prst="ellipse">
              <a:avLst/>
            </a:prstGeom>
            <a:solidFill>
              <a:srgbClr val="18D0F8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9</a:t>
              </a:r>
              <a:endParaRPr sz="4400" b="1" dirty="0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5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1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697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10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C8BAA7-2765-8B95-7D45-F7B400021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levenLabs_2025-03-17T23_41_04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18D452FA-C50D-3270-E451-4DE1B7F4422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51358" y="11921018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C57C2A23-F1F7-5EA8-B111-6C167932A575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F975B82E-849E-2706-4C09-AA226D5B7908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574C56C0-318B-5C27-413B-A357D1A7BD0A}"/>
              </a:ext>
            </a:extLst>
          </p:cNvPr>
          <p:cNvSpPr txBox="1"/>
          <p:nvPr/>
        </p:nvSpPr>
        <p:spPr>
          <a:xfrm>
            <a:off x="827540" y="1185382"/>
            <a:ext cx="22642529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9 - AI and Blockchain Integration in Banking</a:t>
            </a:r>
          </a:p>
        </p:txBody>
      </p:sp>
      <p:grpSp>
        <p:nvGrpSpPr>
          <p:cNvPr id="12291" name="Grupo 12290">
            <a:extLst>
              <a:ext uri="{FF2B5EF4-FFF2-40B4-BE49-F238E27FC236}">
                <a16:creationId xmlns:a16="http://schemas.microsoft.com/office/drawing/2014/main" id="{8DE6C9EE-4588-904F-3146-C5B82F6A6B94}"/>
              </a:ext>
            </a:extLst>
          </p:cNvPr>
          <p:cNvGrpSpPr/>
          <p:nvPr/>
        </p:nvGrpSpPr>
        <p:grpSpPr>
          <a:xfrm>
            <a:off x="10380623" y="6194323"/>
            <a:ext cx="13089446" cy="5102942"/>
            <a:chOff x="9499214" y="5659381"/>
            <a:chExt cx="13089446" cy="5102942"/>
          </a:xfrm>
        </p:grpSpPr>
        <p:sp>
          <p:nvSpPr>
            <p:cNvPr id="61" name="Rectangle: Rounded Corners 6">
              <a:extLst>
                <a:ext uri="{FF2B5EF4-FFF2-40B4-BE49-F238E27FC236}">
                  <a16:creationId xmlns:a16="http://schemas.microsoft.com/office/drawing/2014/main" id="{9B06F5BD-BEF5-639B-8E55-AE2188EFD9B6}"/>
                </a:ext>
              </a:extLst>
            </p:cNvPr>
            <p:cNvSpPr/>
            <p:nvPr/>
          </p:nvSpPr>
          <p:spPr>
            <a:xfrm rot="16200000">
              <a:off x="13492466" y="1666129"/>
              <a:ext cx="5102942" cy="13089446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89" name="CuadroTexto 12288">
              <a:extLst>
                <a:ext uri="{FF2B5EF4-FFF2-40B4-BE49-F238E27FC236}">
                  <a16:creationId xmlns:a16="http://schemas.microsoft.com/office/drawing/2014/main" id="{9EF1D6F1-4D8E-BF7E-22A3-A1C733566F88}"/>
                </a:ext>
              </a:extLst>
            </p:cNvPr>
            <p:cNvSpPr txBox="1"/>
            <p:nvPr/>
          </p:nvSpPr>
          <p:spPr>
            <a:xfrm>
              <a:off x="10356041" y="6348458"/>
              <a:ext cx="11375791" cy="373435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  <a:defRPr sz="4000">
                  <a:solidFill>
                    <a:srgbClr val="FFFFFF"/>
                  </a:solidFill>
                  <a:latin typeface="DM Sans" pitchFamily="2" charset="0"/>
                </a:defRPr>
              </a:lvl1pPr>
            </a:lstStyle>
            <a:p>
              <a:r>
                <a:rPr lang="en-US" sz="3600" dirty="0"/>
                <a:t>The intersection of AI and blockchain for security and efficiency</a:t>
              </a:r>
            </a:p>
            <a:p>
              <a:r>
                <a:rPr lang="en-US" sz="3600" dirty="0"/>
                <a:t>Smart contracts and AI-driven transaction monitoring</a:t>
              </a:r>
            </a:p>
            <a:p>
              <a:r>
                <a:rPr lang="en-US" sz="3600" dirty="0"/>
                <a:t>AI for fraud detection in blockchain-based banking</a:t>
              </a:r>
            </a:p>
          </p:txBody>
        </p:sp>
      </p:grpSp>
      <p:pic>
        <p:nvPicPr>
          <p:cNvPr id="2" name="Picture 2" descr="AI Blockchain Integration: Everything You Need to Know">
            <a:extLst>
              <a:ext uri="{FF2B5EF4-FFF2-40B4-BE49-F238E27FC236}">
                <a16:creationId xmlns:a16="http://schemas.microsoft.com/office/drawing/2014/main" id="{125B316F-21D3-208C-0DD0-BBA8D0C33B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17" r="9303"/>
          <a:stretch/>
        </p:blipFill>
        <p:spPr bwMode="auto">
          <a:xfrm>
            <a:off x="1473718" y="6119344"/>
            <a:ext cx="7670282" cy="5265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74268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095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74A5D6-971A-B25B-39F3-CC4A8D79FE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7T23_42_30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3A00DC51-80AC-B67E-BFFF-403DAAF4ED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058529" y="12314598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A32EEA0E-F447-1316-F9DF-2687580947D3}"/>
              </a:ext>
            </a:extLst>
          </p:cNvPr>
          <p:cNvSpPr/>
          <p:nvPr/>
        </p:nvSpPr>
        <p:spPr>
          <a:xfrm>
            <a:off x="0" y="81245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A3594693-4402-70E4-4E7A-9191B3557B5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32" r="33666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>
            <a:extLst>
              <a:ext uri="{FF2B5EF4-FFF2-40B4-BE49-F238E27FC236}">
                <a16:creationId xmlns:a16="http://schemas.microsoft.com/office/drawing/2014/main" id="{87C01985-36AB-8425-30F0-58201D3CDD82}"/>
              </a:ext>
            </a:extLst>
          </p:cNvPr>
          <p:cNvSpPr/>
          <p:nvPr/>
        </p:nvSpPr>
        <p:spPr>
          <a:xfrm>
            <a:off x="14904718" y="60890"/>
            <a:ext cx="9517855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0A8C0778-A594-4DD5-32A9-238CCF720B78}"/>
              </a:ext>
            </a:extLst>
          </p:cNvPr>
          <p:cNvSpPr txBox="1"/>
          <p:nvPr/>
        </p:nvSpPr>
        <p:spPr>
          <a:xfrm>
            <a:off x="827541" y="1402458"/>
            <a:ext cx="12311922" cy="3426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7200" dirty="0">
                <a:latin typeface="DM Sans" pitchFamily="2" charset="0"/>
              </a:rPr>
              <a:t>Module 9 - AI-driven Automation in Banking Operations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A44B1B09-EAB2-CE3D-FB73-85EF5FBA51C6}"/>
              </a:ext>
            </a:extLst>
          </p:cNvPr>
          <p:cNvGrpSpPr/>
          <p:nvPr/>
        </p:nvGrpSpPr>
        <p:grpSpPr>
          <a:xfrm>
            <a:off x="1361354" y="6046840"/>
            <a:ext cx="11778107" cy="5309422"/>
            <a:chOff x="827540" y="5137137"/>
            <a:chExt cx="12290678" cy="5309422"/>
          </a:xfrm>
        </p:grpSpPr>
        <p:sp>
          <p:nvSpPr>
            <p:cNvPr id="81" name="Effective Presentation Template with Techy Look &amp; Feel.…">
              <a:extLst>
                <a:ext uri="{FF2B5EF4-FFF2-40B4-BE49-F238E27FC236}">
                  <a16:creationId xmlns:a16="http://schemas.microsoft.com/office/drawing/2014/main" id="{806A8F1F-CB68-EA7B-9941-47861FFAC384}"/>
                </a:ext>
              </a:extLst>
            </p:cNvPr>
            <p:cNvSpPr txBox="1">
              <a:spLocks/>
            </p:cNvSpPr>
            <p:nvPr/>
          </p:nvSpPr>
          <p:spPr>
            <a:xfrm>
              <a:off x="1895097" y="5961989"/>
              <a:ext cx="10234427" cy="37343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Robotic Process Automation (RPA) for back-office banking tasks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AI’s role in document processing, compliance checks, and reporting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AI-powered automation in loan underwriting and approvals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5AFA6AF9-7E0A-B64D-0A73-13B06829F10A}"/>
                </a:ext>
              </a:extLst>
            </p:cNvPr>
            <p:cNvSpPr/>
            <p:nvPr/>
          </p:nvSpPr>
          <p:spPr>
            <a:xfrm rot="5400000">
              <a:off x="4318168" y="1646509"/>
              <a:ext cx="5309422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1876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573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B50C6E-B5FE-665C-5574-F0CD751C2F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7T23_44_36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53EC3F32-F04E-0FC6-58EF-DC20A236D2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603787" y="11956568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BB51AE1E-143A-FFAB-C33F-AB95BF1431E1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68DB154-2CCD-41DC-4951-CCB8A2905403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78" r="25178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C0A17FF8-E2C7-F7BF-13C4-71F364807254}"/>
              </a:ext>
            </a:extLst>
          </p:cNvPr>
          <p:cNvSpPr>
            <a:spLocks/>
          </p:cNvSpPr>
          <p:nvPr/>
        </p:nvSpPr>
        <p:spPr>
          <a:xfrm>
            <a:off x="0" y="2540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F731BB31-DF0B-06C6-B6E3-8595F3FBD833}"/>
              </a:ext>
            </a:extLst>
          </p:cNvPr>
          <p:cNvSpPr txBox="1"/>
          <p:nvPr/>
        </p:nvSpPr>
        <p:spPr>
          <a:xfrm>
            <a:off x="10378743" y="1402458"/>
            <a:ext cx="13017285" cy="3426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7200" dirty="0">
                <a:latin typeface="DM Sans" pitchFamily="2" charset="0"/>
              </a:rPr>
              <a:t>Module 9 - AI-powered Voice &amp; Biometric Authentication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06C73482-E73B-96F1-ED62-FC0D534D34ED}"/>
              </a:ext>
            </a:extLst>
          </p:cNvPr>
          <p:cNvGrpSpPr/>
          <p:nvPr/>
        </p:nvGrpSpPr>
        <p:grpSpPr>
          <a:xfrm>
            <a:off x="10378745" y="6058610"/>
            <a:ext cx="12529841" cy="4973184"/>
            <a:chOff x="10423701" y="5116668"/>
            <a:chExt cx="12529841" cy="5457151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0EC4C768-E950-7DFF-2986-03C33D4D8314}"/>
                </a:ext>
              </a:extLst>
            </p:cNvPr>
            <p:cNvSpPr txBox="1">
              <a:spLocks/>
            </p:cNvSpPr>
            <p:nvPr/>
          </p:nvSpPr>
          <p:spPr>
            <a:xfrm>
              <a:off x="11183376" y="6021784"/>
              <a:ext cx="11140596" cy="365871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AI-driven voice recognition for secure banking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Facial recognition and biometric AI authentication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AI-enhanced multi-factor authentication (MFA)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455BB8F6-287F-A67C-17E2-316EB359E9AF}"/>
                </a:ext>
              </a:extLst>
            </p:cNvPr>
            <p:cNvSpPr/>
            <p:nvPr/>
          </p:nvSpPr>
          <p:spPr>
            <a:xfrm rot="16200000">
              <a:off x="13960046" y="1580323"/>
              <a:ext cx="5457151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94839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546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7F73EE-8C71-DF21-7300-6FC35D3439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7T23_48_08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5723479C-28E6-43FD-60E9-3BD4EEDD7C7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496800" y="11892160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442DAEDA-31E5-E85B-DBC8-9FB8233EC4F6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80D9A59C-496A-81C2-8131-F317FACDF2F3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F043E9B5-A77E-F1BC-A2BE-1DA7954CB5A4}"/>
              </a:ext>
            </a:extLst>
          </p:cNvPr>
          <p:cNvSpPr txBox="1"/>
          <p:nvPr/>
        </p:nvSpPr>
        <p:spPr>
          <a:xfrm>
            <a:off x="827541" y="1185382"/>
            <a:ext cx="22415918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9 - AI in Wealth Management &amp; Robo-Advisors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7B0AF2E2-0FFB-4C05-130A-ED7A62E5D20F}"/>
              </a:ext>
            </a:extLst>
          </p:cNvPr>
          <p:cNvGrpSpPr/>
          <p:nvPr/>
        </p:nvGrpSpPr>
        <p:grpSpPr>
          <a:xfrm>
            <a:off x="1009607" y="6212529"/>
            <a:ext cx="11968974" cy="5102942"/>
            <a:chOff x="1009607" y="6212529"/>
            <a:chExt cx="11968974" cy="5102942"/>
          </a:xfrm>
        </p:grpSpPr>
        <p:sp>
          <p:nvSpPr>
            <p:cNvPr id="61" name="Rectangle: Rounded Corners 6">
              <a:extLst>
                <a:ext uri="{FF2B5EF4-FFF2-40B4-BE49-F238E27FC236}">
                  <a16:creationId xmlns:a16="http://schemas.microsoft.com/office/drawing/2014/main" id="{75A18F2F-4328-C45C-82F9-189558FEAB69}"/>
                </a:ext>
              </a:extLst>
            </p:cNvPr>
            <p:cNvSpPr/>
            <p:nvPr/>
          </p:nvSpPr>
          <p:spPr>
            <a:xfrm rot="5400000">
              <a:off x="4442623" y="2779513"/>
              <a:ext cx="5102942" cy="11968974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89" name="CuadroTexto 12288">
              <a:extLst>
                <a:ext uri="{FF2B5EF4-FFF2-40B4-BE49-F238E27FC236}">
                  <a16:creationId xmlns:a16="http://schemas.microsoft.com/office/drawing/2014/main" id="{E6FD4EF8-A788-2F7A-2F05-A659D8EFE0D1}"/>
                </a:ext>
              </a:extLst>
            </p:cNvPr>
            <p:cNvSpPr txBox="1"/>
            <p:nvPr/>
          </p:nvSpPr>
          <p:spPr>
            <a:xfrm>
              <a:off x="1836937" y="6931103"/>
              <a:ext cx="10669695" cy="373435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  <a:defRPr sz="4000">
                  <a:solidFill>
                    <a:srgbClr val="FFFFFF"/>
                  </a:solidFill>
                  <a:latin typeface="DM Sans" pitchFamily="2" charset="0"/>
                </a:defRPr>
              </a:lvl1pPr>
            </a:lstStyle>
            <a:p>
              <a:r>
                <a:rPr lang="en-US" sz="3600" dirty="0"/>
                <a:t>The rise of AI-driven wealth management solutions</a:t>
              </a:r>
            </a:p>
            <a:p>
              <a:r>
                <a:rPr lang="en-US" sz="3600" dirty="0"/>
                <a:t>How </a:t>
              </a:r>
              <a:r>
                <a:rPr lang="en-US" sz="3600" dirty="0" err="1"/>
                <a:t>robo</a:t>
              </a:r>
              <a:r>
                <a:rPr lang="en-US" sz="3600" dirty="0"/>
                <a:t>-advisors provide data-driven investment strategies</a:t>
              </a:r>
            </a:p>
            <a:p>
              <a:r>
                <a:rPr lang="en-US" sz="3600" dirty="0"/>
                <a:t>AI-based financial portfolio management for clients</a:t>
              </a:r>
            </a:p>
          </p:txBody>
        </p:sp>
      </p:grpSp>
      <p:pic>
        <p:nvPicPr>
          <p:cNvPr id="3074" name="Picture 2" descr="Robo Advisory Market Size, Share &amp; Growth Report, 2030">
            <a:extLst>
              <a:ext uri="{FF2B5EF4-FFF2-40B4-BE49-F238E27FC236}">
                <a16:creationId xmlns:a16="http://schemas.microsoft.com/office/drawing/2014/main" id="{A727D5ED-E3DC-8CEB-E212-023B7B0993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92"/>
          <a:stretch/>
        </p:blipFill>
        <p:spPr bwMode="auto">
          <a:xfrm>
            <a:off x="13988187" y="5789151"/>
            <a:ext cx="8773489" cy="6084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27686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911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8002EF-BB45-FD1A-71F6-B8A687D384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7T23_49_47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320B962F-4854-BF50-086A-31FBEB3389C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574865" y="11965263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7DC4B713-D622-6ACC-A8CA-1875E1ED65E2}"/>
              </a:ext>
            </a:extLst>
          </p:cNvPr>
          <p:cNvSpPr/>
          <p:nvPr/>
        </p:nvSpPr>
        <p:spPr>
          <a:xfrm>
            <a:off x="-38573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9" name="Imagen 8" descr="Diagrama&#10;&#10;El contenido generado por IA puede ser incorrecto.">
            <a:extLst>
              <a:ext uri="{FF2B5EF4-FFF2-40B4-BE49-F238E27FC236}">
                <a16:creationId xmlns:a16="http://schemas.microsoft.com/office/drawing/2014/main" id="{400C905D-B3F8-ED38-FD3D-0A780ACFE4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966" y="6144743"/>
            <a:ext cx="7906288" cy="5265712"/>
          </a:xfrm>
          <a:prstGeom prst="rect">
            <a:avLst/>
          </a:prstGeom>
        </p:spPr>
      </p:pic>
      <p:sp>
        <p:nvSpPr>
          <p:cNvPr id="3" name="Rectangle">
            <a:extLst>
              <a:ext uri="{FF2B5EF4-FFF2-40B4-BE49-F238E27FC236}">
                <a16:creationId xmlns:a16="http://schemas.microsoft.com/office/drawing/2014/main" id="{D8A00C62-CC16-699C-32B0-8CF9335F32EA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E9C7B4AD-B4B7-65F7-1E2F-935E1C6D5442}"/>
              </a:ext>
            </a:extLst>
          </p:cNvPr>
          <p:cNvSpPr txBox="1"/>
          <p:nvPr/>
        </p:nvSpPr>
        <p:spPr>
          <a:xfrm>
            <a:off x="827540" y="1185382"/>
            <a:ext cx="22356925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9 - AI-powered Sentiment Analysis in Banking</a:t>
            </a:r>
          </a:p>
        </p:txBody>
      </p:sp>
      <p:grpSp>
        <p:nvGrpSpPr>
          <p:cNvPr id="12291" name="Grupo 12290">
            <a:extLst>
              <a:ext uri="{FF2B5EF4-FFF2-40B4-BE49-F238E27FC236}">
                <a16:creationId xmlns:a16="http://schemas.microsoft.com/office/drawing/2014/main" id="{B1C56363-C013-809E-2275-9B58CF80F28C}"/>
              </a:ext>
            </a:extLst>
          </p:cNvPr>
          <p:cNvGrpSpPr/>
          <p:nvPr/>
        </p:nvGrpSpPr>
        <p:grpSpPr>
          <a:xfrm>
            <a:off x="10380622" y="6194324"/>
            <a:ext cx="11623971" cy="5102942"/>
            <a:chOff x="9499213" y="5659382"/>
            <a:chExt cx="13089446" cy="5102942"/>
          </a:xfrm>
        </p:grpSpPr>
        <p:sp>
          <p:nvSpPr>
            <p:cNvPr id="61" name="Rectangle: Rounded Corners 6">
              <a:extLst>
                <a:ext uri="{FF2B5EF4-FFF2-40B4-BE49-F238E27FC236}">
                  <a16:creationId xmlns:a16="http://schemas.microsoft.com/office/drawing/2014/main" id="{C9085F3C-EC4C-1A7E-47DC-9B1F9B932803}"/>
                </a:ext>
              </a:extLst>
            </p:cNvPr>
            <p:cNvSpPr/>
            <p:nvPr/>
          </p:nvSpPr>
          <p:spPr>
            <a:xfrm rot="16200000">
              <a:off x="13492465" y="1666130"/>
              <a:ext cx="5102942" cy="13089446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89" name="CuadroTexto 12288">
              <a:extLst>
                <a:ext uri="{FF2B5EF4-FFF2-40B4-BE49-F238E27FC236}">
                  <a16:creationId xmlns:a16="http://schemas.microsoft.com/office/drawing/2014/main" id="{38CAF5C3-290D-A65B-5E0B-0105F621AA48}"/>
                </a:ext>
              </a:extLst>
            </p:cNvPr>
            <p:cNvSpPr txBox="1"/>
            <p:nvPr/>
          </p:nvSpPr>
          <p:spPr>
            <a:xfrm>
              <a:off x="10356042" y="6584434"/>
              <a:ext cx="10870780" cy="318035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  <a:defRPr sz="4000">
                  <a:solidFill>
                    <a:srgbClr val="FFFFFF"/>
                  </a:solidFill>
                  <a:latin typeface="DM Sans" pitchFamily="2" charset="0"/>
                </a:defRPr>
              </a:lvl1pPr>
            </a:lstStyle>
            <a:p>
              <a:r>
                <a:rPr lang="en-US" sz="3600" dirty="0"/>
                <a:t>AI’s ability to analyze customer sentiment through social media and surveys</a:t>
              </a:r>
            </a:p>
            <a:p>
              <a:r>
                <a:rPr lang="en-US" sz="3600" dirty="0"/>
                <a:t>AI-driven brand reputation management</a:t>
              </a:r>
            </a:p>
            <a:p>
              <a:r>
                <a:rPr lang="en-US" sz="3600" dirty="0"/>
                <a:t>How banks use sentiment analysis for personalized marketing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75332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590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FE7E92-F08E-52EE-7113-335114203F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7T23_51_12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473B23B6-E85D-89F6-E01A-C9CFBCD54F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384891" y="12180306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6580F0EB-0204-7C75-0C39-92B47A21322D}"/>
              </a:ext>
            </a:extLst>
          </p:cNvPr>
          <p:cNvSpPr/>
          <p:nvPr/>
        </p:nvSpPr>
        <p:spPr>
          <a:xfrm>
            <a:off x="0" y="81245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8DDA1767-E68F-9A26-9BF8-A3DFDEEDB60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54" r="30254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>
            <a:extLst>
              <a:ext uri="{FF2B5EF4-FFF2-40B4-BE49-F238E27FC236}">
                <a16:creationId xmlns:a16="http://schemas.microsoft.com/office/drawing/2014/main" id="{C7656ECB-24A1-39F3-1318-4F86518CF5FD}"/>
              </a:ext>
            </a:extLst>
          </p:cNvPr>
          <p:cNvSpPr/>
          <p:nvPr/>
        </p:nvSpPr>
        <p:spPr>
          <a:xfrm>
            <a:off x="14885430" y="20267"/>
            <a:ext cx="9517855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8D394EA5-BC23-9203-17CD-F6A1809B0730}"/>
              </a:ext>
            </a:extLst>
          </p:cNvPr>
          <p:cNvSpPr txBox="1"/>
          <p:nvPr/>
        </p:nvSpPr>
        <p:spPr>
          <a:xfrm>
            <a:off x="827541" y="1402458"/>
            <a:ext cx="12311922" cy="3426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7200" dirty="0">
                <a:latin typeface="DM Sans" pitchFamily="2" charset="0"/>
              </a:rPr>
              <a:t>Module 9 - AI in Loan Default Prediction &amp; Debt Management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BC046317-CB58-3506-11F7-7902B04925E7}"/>
              </a:ext>
            </a:extLst>
          </p:cNvPr>
          <p:cNvGrpSpPr/>
          <p:nvPr/>
        </p:nvGrpSpPr>
        <p:grpSpPr>
          <a:xfrm>
            <a:off x="1361355" y="6600964"/>
            <a:ext cx="11778107" cy="4572002"/>
            <a:chOff x="827541" y="5691261"/>
            <a:chExt cx="12290678" cy="4572002"/>
          </a:xfrm>
        </p:grpSpPr>
        <p:sp>
          <p:nvSpPr>
            <p:cNvPr id="81" name="Effective Presentation Template with Techy Look &amp; Feel.…">
              <a:extLst>
                <a:ext uri="{FF2B5EF4-FFF2-40B4-BE49-F238E27FC236}">
                  <a16:creationId xmlns:a16="http://schemas.microsoft.com/office/drawing/2014/main" id="{6C591279-6F2A-B4C6-79BF-A46816467BCD}"/>
                </a:ext>
              </a:extLst>
            </p:cNvPr>
            <p:cNvSpPr txBox="1">
              <a:spLocks/>
            </p:cNvSpPr>
            <p:nvPr/>
          </p:nvSpPr>
          <p:spPr>
            <a:xfrm>
              <a:off x="1915223" y="6714642"/>
              <a:ext cx="10234427" cy="262636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AI algorithms for predicting loan default risks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AI-assisted debt recovery strategies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Personalized AI-driven financial counseling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1170309B-31AF-3B76-784B-80AF0D6249E7}"/>
                </a:ext>
              </a:extLst>
            </p:cNvPr>
            <p:cNvSpPr/>
            <p:nvPr/>
          </p:nvSpPr>
          <p:spPr>
            <a:xfrm rot="5400000">
              <a:off x="4686879" y="1831923"/>
              <a:ext cx="4572002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23275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72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8A69A4-4A50-3443-2362-23A53C36C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7T23_52_52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8718635C-485C-744A-9172-6534CC6C41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786428" y="12230995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12BC4B54-F38E-1DF0-35A5-6E66796E1F20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022DF73-C641-9C71-25F0-9701A2D9027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1" r="30591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B30C7636-8E10-82D4-C971-EDAC703FC1CD}"/>
              </a:ext>
            </a:extLst>
          </p:cNvPr>
          <p:cNvSpPr>
            <a:spLocks/>
          </p:cNvSpPr>
          <p:nvPr/>
        </p:nvSpPr>
        <p:spPr>
          <a:xfrm>
            <a:off x="-1" y="9142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17662BB6-B6A9-2755-4591-ECE86989F601}"/>
              </a:ext>
            </a:extLst>
          </p:cNvPr>
          <p:cNvSpPr txBox="1"/>
          <p:nvPr/>
        </p:nvSpPr>
        <p:spPr>
          <a:xfrm>
            <a:off x="10378743" y="1402458"/>
            <a:ext cx="13017285" cy="3426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7200" dirty="0">
                <a:latin typeface="DM Sans" pitchFamily="2" charset="0"/>
              </a:rPr>
              <a:t>Module 9 - AI in Financial Inclusion &amp; Banking for the Unbanked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AC6543F0-9EC2-A385-0EB4-FE7BE41AB6F0}"/>
              </a:ext>
            </a:extLst>
          </p:cNvPr>
          <p:cNvGrpSpPr/>
          <p:nvPr/>
        </p:nvGrpSpPr>
        <p:grpSpPr>
          <a:xfrm>
            <a:off x="10378747" y="6058610"/>
            <a:ext cx="12529841" cy="5445132"/>
            <a:chOff x="10423703" y="5116668"/>
            <a:chExt cx="12529841" cy="5975027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BB08D731-A150-BD35-1F0C-07A2855155E1}"/>
                </a:ext>
              </a:extLst>
            </p:cNvPr>
            <p:cNvSpPr txBox="1">
              <a:spLocks/>
            </p:cNvSpPr>
            <p:nvPr/>
          </p:nvSpPr>
          <p:spPr>
            <a:xfrm>
              <a:off x="11183376" y="6021784"/>
              <a:ext cx="11140596" cy="430040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AI’s role in expanding banking services to underserved populations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AI-driven micro-lending and credit scoring for unbanked individuals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AI-based mobile banking for rural and remote areas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420973C0-0069-7E25-A419-BE3AA40BE1D4}"/>
                </a:ext>
              </a:extLst>
            </p:cNvPr>
            <p:cNvSpPr/>
            <p:nvPr/>
          </p:nvSpPr>
          <p:spPr>
            <a:xfrm rot="16200000">
              <a:off x="13701110" y="1839261"/>
              <a:ext cx="5975027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16043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750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2D37E9-898B-DA2F-8289-2FDB69D6C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7T23_54_57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E1550909-7DB9-E635-5949-A66F4B63D9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107691" y="11926649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CC2C1208-6BBC-5779-8D0F-0B17B32EB0AF}"/>
              </a:ext>
            </a:extLst>
          </p:cNvPr>
          <p:cNvSpPr/>
          <p:nvPr/>
        </p:nvSpPr>
        <p:spPr>
          <a:xfrm>
            <a:off x="0" y="81245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74E3C644-F007-901E-320E-86FD5BFCB8F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62" r="30562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>
            <a:extLst>
              <a:ext uri="{FF2B5EF4-FFF2-40B4-BE49-F238E27FC236}">
                <a16:creationId xmlns:a16="http://schemas.microsoft.com/office/drawing/2014/main" id="{6E438137-D36D-D73B-9804-25F8718E7511}"/>
              </a:ext>
            </a:extLst>
          </p:cNvPr>
          <p:cNvSpPr/>
          <p:nvPr/>
        </p:nvSpPr>
        <p:spPr>
          <a:xfrm>
            <a:off x="14904718" y="60632"/>
            <a:ext cx="9517855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5AE06DFD-A5FD-6054-F985-C25D6DC6C5B1}"/>
              </a:ext>
            </a:extLst>
          </p:cNvPr>
          <p:cNvSpPr txBox="1"/>
          <p:nvPr/>
        </p:nvSpPr>
        <p:spPr>
          <a:xfrm>
            <a:off x="827541" y="1402458"/>
            <a:ext cx="12311922" cy="2318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7200" dirty="0">
                <a:latin typeface="DM Sans" pitchFamily="2" charset="0"/>
              </a:rPr>
              <a:t>Module 9 - </a:t>
            </a:r>
            <a:r>
              <a:rPr lang="it-IT" sz="7200" dirty="0">
                <a:latin typeface="DM Sans" pitchFamily="2" charset="0"/>
              </a:rPr>
              <a:t>AI &amp; Quantum Computing in Banking</a:t>
            </a:r>
            <a:endParaRPr lang="en-US" sz="7200" dirty="0">
              <a:latin typeface="DM Sans" pitchFamily="2" charset="0"/>
            </a:endParaRP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C3FDECF6-6258-2B54-4132-9E21C519142A}"/>
              </a:ext>
            </a:extLst>
          </p:cNvPr>
          <p:cNvGrpSpPr/>
          <p:nvPr/>
        </p:nvGrpSpPr>
        <p:grpSpPr>
          <a:xfrm>
            <a:off x="1361357" y="5444722"/>
            <a:ext cx="11778107" cy="5309421"/>
            <a:chOff x="827543" y="5373110"/>
            <a:chExt cx="12290678" cy="5309421"/>
          </a:xfrm>
        </p:grpSpPr>
        <p:sp>
          <p:nvSpPr>
            <p:cNvPr id="81" name="Effective Presentation Template with Techy Look &amp; Feel.…">
              <a:extLst>
                <a:ext uri="{FF2B5EF4-FFF2-40B4-BE49-F238E27FC236}">
                  <a16:creationId xmlns:a16="http://schemas.microsoft.com/office/drawing/2014/main" id="{899E140B-0ECD-2B2B-B855-609C79F20BAA}"/>
                </a:ext>
              </a:extLst>
            </p:cNvPr>
            <p:cNvSpPr txBox="1">
              <a:spLocks/>
            </p:cNvSpPr>
            <p:nvPr/>
          </p:nvSpPr>
          <p:spPr>
            <a:xfrm>
              <a:off x="2056342" y="6110084"/>
              <a:ext cx="10234427" cy="37343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How quantum computing enhances AI capabilities in financial modeling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AI-driven high-speed trading and risk assessment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Future implications of quantum-AI integration in banking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77CC93DC-D383-7A72-E817-441FD64B3FE6}"/>
                </a:ext>
              </a:extLst>
            </p:cNvPr>
            <p:cNvSpPr/>
            <p:nvPr/>
          </p:nvSpPr>
          <p:spPr>
            <a:xfrm rot="5400000">
              <a:off x="4318171" y="1882482"/>
              <a:ext cx="5309421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23924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781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0C5228-AD43-E7CE-D6CB-9524FB9CB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7T23_57_10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7957D53C-721C-F9F6-9673-7C1A15DE1E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908590" y="12239798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3AC56BBD-414A-7E7E-23DC-DCB13C2E4E6C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07D37993-A778-44EC-AC32-FC793EA3C155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5" r="31885"/>
          <a:stretch/>
        </p:blipFill>
        <p:spPr>
          <a:xfrm>
            <a:off x="0" y="29497"/>
            <a:ext cx="9479281" cy="13686503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8A638E09-B023-3377-70B3-33D7C782F809}"/>
              </a:ext>
            </a:extLst>
          </p:cNvPr>
          <p:cNvSpPr>
            <a:spLocks/>
          </p:cNvSpPr>
          <p:nvPr/>
        </p:nvSpPr>
        <p:spPr>
          <a:xfrm>
            <a:off x="0" y="29496"/>
            <a:ext cx="9479281" cy="1371190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B3D1FAD0-5326-FE0F-B871-7ACDE95D6A02}"/>
              </a:ext>
            </a:extLst>
          </p:cNvPr>
          <p:cNvSpPr txBox="1"/>
          <p:nvPr/>
        </p:nvSpPr>
        <p:spPr>
          <a:xfrm>
            <a:off x="10378743" y="1402458"/>
            <a:ext cx="13017285" cy="45345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7200" dirty="0">
                <a:latin typeface="DM Sans" pitchFamily="2" charset="0"/>
              </a:rPr>
              <a:t>Module 9 - AI-driven ESG (Environmental, Social, and Governance) Analysis in Banking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9FD592A1-CFCF-02C6-E156-EBDA1C283162}"/>
              </a:ext>
            </a:extLst>
          </p:cNvPr>
          <p:cNvGrpSpPr/>
          <p:nvPr/>
        </p:nvGrpSpPr>
        <p:grpSpPr>
          <a:xfrm>
            <a:off x="10378748" y="6857999"/>
            <a:ext cx="12529841" cy="4645744"/>
            <a:chOff x="10423704" y="5993850"/>
            <a:chExt cx="12529841" cy="5097846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1C0068AD-CAA0-A3B4-8DB3-DC0ECF3AC43A}"/>
                </a:ext>
              </a:extLst>
            </p:cNvPr>
            <p:cNvSpPr txBox="1">
              <a:spLocks/>
            </p:cNvSpPr>
            <p:nvPr/>
          </p:nvSpPr>
          <p:spPr>
            <a:xfrm>
              <a:off x="11183376" y="7034253"/>
              <a:ext cx="11140596" cy="301703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AI's role in assessing ESG risks for investments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AI-powered sustainability tracking in banking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AI in green finance and carbon footprint reduction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1F528E47-9B57-79EB-AEDE-0D0EB491C58B}"/>
                </a:ext>
              </a:extLst>
            </p:cNvPr>
            <p:cNvSpPr/>
            <p:nvPr/>
          </p:nvSpPr>
          <p:spPr>
            <a:xfrm rot="16200000">
              <a:off x="14139702" y="2277852"/>
              <a:ext cx="5097846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83022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884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levenLabs_2025-03-17T23_15_40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25B6B5A3-53E0-C35C-1BD3-2E762B1CCB0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860469" y="12083251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C4EEFB10-0851-D193-6A69-460A76E90AA7}"/>
              </a:ext>
            </a:extLst>
          </p:cNvPr>
          <p:cNvSpPr/>
          <p:nvPr/>
        </p:nvSpPr>
        <p:spPr>
          <a:xfrm>
            <a:off x="-38573" y="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9973D73B-EBD8-DEBC-7673-CC2CBF771ECE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CF6A9197-B45E-F018-628B-E9E4A6CBBF03}"/>
              </a:ext>
            </a:extLst>
          </p:cNvPr>
          <p:cNvSpPr txBox="1"/>
          <p:nvPr/>
        </p:nvSpPr>
        <p:spPr>
          <a:xfrm>
            <a:off x="827540" y="1037897"/>
            <a:ext cx="22642529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9 - Introduction to AI in Digital Banking</a:t>
            </a:r>
          </a:p>
        </p:txBody>
      </p:sp>
      <p:grpSp>
        <p:nvGrpSpPr>
          <p:cNvPr id="12291" name="Grupo 12290">
            <a:extLst>
              <a:ext uri="{FF2B5EF4-FFF2-40B4-BE49-F238E27FC236}">
                <a16:creationId xmlns:a16="http://schemas.microsoft.com/office/drawing/2014/main" id="{95072F18-D3FC-A32A-3DDC-9122318B5AF4}"/>
              </a:ext>
            </a:extLst>
          </p:cNvPr>
          <p:cNvGrpSpPr/>
          <p:nvPr/>
        </p:nvGrpSpPr>
        <p:grpSpPr>
          <a:xfrm>
            <a:off x="10380623" y="6194323"/>
            <a:ext cx="13089446" cy="5102942"/>
            <a:chOff x="9499214" y="5659381"/>
            <a:chExt cx="13089446" cy="5102942"/>
          </a:xfrm>
        </p:grpSpPr>
        <p:sp>
          <p:nvSpPr>
            <p:cNvPr id="61" name="Rectangle: Rounded Corners 6">
              <a:extLst>
                <a:ext uri="{FF2B5EF4-FFF2-40B4-BE49-F238E27FC236}">
                  <a16:creationId xmlns:a16="http://schemas.microsoft.com/office/drawing/2014/main" id="{1CFB9913-D013-0780-F2F2-DCAF8C8FD282}"/>
                </a:ext>
              </a:extLst>
            </p:cNvPr>
            <p:cNvSpPr/>
            <p:nvPr/>
          </p:nvSpPr>
          <p:spPr>
            <a:xfrm rot="16200000">
              <a:off x="13492466" y="1666129"/>
              <a:ext cx="5102942" cy="13089446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89" name="CuadroTexto 12288">
              <a:extLst>
                <a:ext uri="{FF2B5EF4-FFF2-40B4-BE49-F238E27FC236}">
                  <a16:creationId xmlns:a16="http://schemas.microsoft.com/office/drawing/2014/main" id="{31B2615E-36E2-6A42-C7E5-162DD0B9F15A}"/>
                </a:ext>
              </a:extLst>
            </p:cNvPr>
            <p:cNvSpPr txBox="1"/>
            <p:nvPr/>
          </p:nvSpPr>
          <p:spPr>
            <a:xfrm>
              <a:off x="10356041" y="6495943"/>
              <a:ext cx="11375791" cy="33342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  <a:defRPr sz="4000">
                  <a:solidFill>
                    <a:srgbClr val="FFFFFF"/>
                  </a:solidFill>
                  <a:latin typeface="DM Sans" pitchFamily="2" charset="0"/>
                </a:defRPr>
              </a:lvl1pPr>
            </a:lstStyle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Definition of AI in banking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 role of AI in modern financial services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Key AI technologies: Machine Learning, NLP, Robotics, Predictive Analytics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Benefits of AI-driven banking solutions</a:t>
              </a:r>
            </a:p>
          </p:txBody>
        </p:sp>
      </p:grpSp>
      <p:pic>
        <p:nvPicPr>
          <p:cNvPr id="7" name="Imagen 6" descr="Una captura de pantalla de un celular&#10;&#10;El contenido generado por IA puede ser incorrecto.">
            <a:extLst>
              <a:ext uri="{FF2B5EF4-FFF2-40B4-BE49-F238E27FC236}">
                <a16:creationId xmlns:a16="http://schemas.microsoft.com/office/drawing/2014/main" id="{6D3F930D-7721-FF66-7DA1-511B586C976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170" y="6300165"/>
            <a:ext cx="8387949" cy="4896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0864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5681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venLabs_2025-03-17T23_17_59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4FE71782-B240-FDFA-E916-1B0DFDF9F5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021750" y="12212789"/>
            <a:ext cx="609600" cy="6096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1DC528F5-78FA-99B2-AE90-E5A99B8D34AC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25" t="-185" r="22291" b="185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896624" y="-2540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1035871" y="1402458"/>
            <a:ext cx="12680128" cy="3426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7200" dirty="0">
                <a:latin typeface="DM Sans" pitchFamily="2" charset="0"/>
              </a:rPr>
              <a:t>Module 9 - AI in Fraud Detection &amp; Risk Management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6407E692-0DCF-9644-0FC2-49D648F1AB97}"/>
              </a:ext>
            </a:extLst>
          </p:cNvPr>
          <p:cNvGrpSpPr/>
          <p:nvPr/>
        </p:nvGrpSpPr>
        <p:grpSpPr>
          <a:xfrm>
            <a:off x="1035872" y="6206094"/>
            <a:ext cx="12290678" cy="5032176"/>
            <a:chOff x="1066094" y="3984172"/>
            <a:chExt cx="12290678" cy="4647657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1876315" y="4652762"/>
              <a:ext cx="10601546" cy="307946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How AI Identifies Fraudulent Transactions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Machine learning models for risk assessment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Real-time transaction monitoring and anomaly detection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Enhancing cybersecurity with AI</a:t>
              </a:r>
            </a:p>
          </p:txBody>
        </p:sp>
        <p:sp>
          <p:nvSpPr>
            <p:cNvPr id="2" name="Rectangle: Rounded Corners 6">
              <a:extLst>
                <a:ext uri="{FF2B5EF4-FFF2-40B4-BE49-F238E27FC236}">
                  <a16:creationId xmlns:a16="http://schemas.microsoft.com/office/drawing/2014/main" id="{A60ADD29-9F5D-AC3F-9A35-391B60999EAE}"/>
                </a:ext>
              </a:extLst>
            </p:cNvPr>
            <p:cNvSpPr/>
            <p:nvPr/>
          </p:nvSpPr>
          <p:spPr>
            <a:xfrm rot="5400000">
              <a:off x="4887604" y="162662"/>
              <a:ext cx="4647657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6277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386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7T23_19_35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9C0768CD-9F3E-63F7-D483-7EF2AFB84FB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308441" y="11996995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C4EEFB10-0851-D193-6A69-460A76E90AA7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9973D73B-EBD8-DEBC-7673-CC2CBF771ECE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CF6A9197-B45E-F018-628B-E9E4A6CBBF03}"/>
              </a:ext>
            </a:extLst>
          </p:cNvPr>
          <p:cNvSpPr txBox="1"/>
          <p:nvPr/>
        </p:nvSpPr>
        <p:spPr>
          <a:xfrm>
            <a:off x="827540" y="1185382"/>
            <a:ext cx="22642529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9 - AI-powered Customer Service &amp; Chatbots</a:t>
            </a:r>
          </a:p>
        </p:txBody>
      </p:sp>
      <p:grpSp>
        <p:nvGrpSpPr>
          <p:cNvPr id="12291" name="Grupo 12290">
            <a:extLst>
              <a:ext uri="{FF2B5EF4-FFF2-40B4-BE49-F238E27FC236}">
                <a16:creationId xmlns:a16="http://schemas.microsoft.com/office/drawing/2014/main" id="{95072F18-D3FC-A32A-3DDC-9122318B5AF4}"/>
              </a:ext>
            </a:extLst>
          </p:cNvPr>
          <p:cNvGrpSpPr/>
          <p:nvPr/>
        </p:nvGrpSpPr>
        <p:grpSpPr>
          <a:xfrm>
            <a:off x="10380623" y="6194323"/>
            <a:ext cx="13089446" cy="5102942"/>
            <a:chOff x="9499214" y="5659381"/>
            <a:chExt cx="13089446" cy="5102942"/>
          </a:xfrm>
        </p:grpSpPr>
        <p:sp>
          <p:nvSpPr>
            <p:cNvPr id="61" name="Rectangle: Rounded Corners 6">
              <a:extLst>
                <a:ext uri="{FF2B5EF4-FFF2-40B4-BE49-F238E27FC236}">
                  <a16:creationId xmlns:a16="http://schemas.microsoft.com/office/drawing/2014/main" id="{1CFB9913-D013-0780-F2F2-DCAF8C8FD282}"/>
                </a:ext>
              </a:extLst>
            </p:cNvPr>
            <p:cNvSpPr/>
            <p:nvPr/>
          </p:nvSpPr>
          <p:spPr>
            <a:xfrm rot="16200000">
              <a:off x="13492466" y="1666129"/>
              <a:ext cx="5102942" cy="13089446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89" name="CuadroTexto 12288">
              <a:extLst>
                <a:ext uri="{FF2B5EF4-FFF2-40B4-BE49-F238E27FC236}">
                  <a16:creationId xmlns:a16="http://schemas.microsoft.com/office/drawing/2014/main" id="{31B2615E-36E2-6A42-C7E5-162DD0B9F15A}"/>
                </a:ext>
              </a:extLst>
            </p:cNvPr>
            <p:cNvSpPr txBox="1"/>
            <p:nvPr/>
          </p:nvSpPr>
          <p:spPr>
            <a:xfrm>
              <a:off x="10356041" y="6348458"/>
              <a:ext cx="11375791" cy="33342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  <a:defRPr sz="4000">
                  <a:solidFill>
                    <a:srgbClr val="FFFFFF"/>
                  </a:solidFill>
                  <a:latin typeface="DM Sans" pitchFamily="2" charset="0"/>
                </a:defRPr>
              </a:lvl1pPr>
            </a:lstStyle>
            <a:p>
              <a:r>
                <a:rPr lang="en-US" sz="3600" dirty="0"/>
                <a:t>Role of AI in automating customer interactions</a:t>
              </a:r>
            </a:p>
            <a:p>
              <a:r>
                <a:rPr lang="en-US" sz="3600" dirty="0"/>
                <a:t>Natural Language Processing (NLP) for virtual assistants</a:t>
              </a:r>
            </a:p>
            <a:p>
              <a:r>
                <a:rPr lang="en-US" sz="3600" dirty="0"/>
                <a:t>AI-driven personalized banking experiences</a:t>
              </a:r>
            </a:p>
            <a:p>
              <a:r>
                <a:rPr lang="en-US" sz="3600" dirty="0"/>
                <a:t>Benefits: 24/7 support, efficiency, reduced costs</a:t>
              </a:r>
            </a:p>
          </p:txBody>
        </p:sp>
      </p:grpSp>
      <p:pic>
        <p:nvPicPr>
          <p:cNvPr id="2050" name="Picture 2" descr="AI Chatbots vs Traditional Customer Support | UltaHost Blog">
            <a:extLst>
              <a:ext uri="{FF2B5EF4-FFF2-40B4-BE49-F238E27FC236}">
                <a16:creationId xmlns:a16="http://schemas.microsoft.com/office/drawing/2014/main" id="{680BAFBC-C747-E1BA-1C8F-9235496C5C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07" y="6543212"/>
            <a:ext cx="8514188" cy="480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9067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494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7T23_21_12_Daniel_pre_s80_sb80_se50_m2 (1)">
            <a:hlinkClick r:id="" action="ppaction://media"/>
            <a:extLst>
              <a:ext uri="{FF2B5EF4-FFF2-40B4-BE49-F238E27FC236}">
                <a16:creationId xmlns:a16="http://schemas.microsoft.com/office/drawing/2014/main" id="{F10D28B8-3445-3692-BAB7-8D25F4A67F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603785" y="11869395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C4EE679E-1007-4FC0-2A9E-6810B54B983F}"/>
              </a:ext>
            </a:extLst>
          </p:cNvPr>
          <p:cNvSpPr/>
          <p:nvPr/>
        </p:nvSpPr>
        <p:spPr>
          <a:xfrm>
            <a:off x="-38573" y="-45608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40" t="-164" r="40216" b="164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-9076" y="-1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3795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9 - AI in Credit Scoring &amp; Loan Processing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378743" y="6341805"/>
            <a:ext cx="12529841" cy="4601498"/>
            <a:chOff x="10423697" y="4917940"/>
            <a:chExt cx="12529841" cy="4601498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31265" y="5547027"/>
              <a:ext cx="10903521" cy="333424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AI-driven credit risk assessment models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How AI improves loan approval speed and accuracy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Reducing bias in lending decisions with AI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Case studies of AI-driven credit assessments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4387869" y="953768"/>
              <a:ext cx="4601498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7170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287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F52288-4A2A-917B-45CC-A5DFCBC4A1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7T23_24_18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26F9B09B-10CB-D68E-72EB-0C41476912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603784" y="12293317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F1044994-51EF-7D00-0E91-D9A320C6703D}"/>
              </a:ext>
            </a:extLst>
          </p:cNvPr>
          <p:cNvSpPr/>
          <p:nvPr/>
        </p:nvSpPr>
        <p:spPr>
          <a:xfrm>
            <a:off x="-38573" y="-45608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74DA8E2B-3CCB-C014-9D43-35D151BE39CE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8" r="21528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829408B0-C069-A07A-AF84-795C6F02E618}"/>
              </a:ext>
            </a:extLst>
          </p:cNvPr>
          <p:cNvSpPr>
            <a:spLocks/>
          </p:cNvSpPr>
          <p:nvPr/>
        </p:nvSpPr>
        <p:spPr>
          <a:xfrm>
            <a:off x="0" y="45608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43AAC458-2098-CD70-BA01-737DE6DD45A3}"/>
              </a:ext>
            </a:extLst>
          </p:cNvPr>
          <p:cNvSpPr txBox="1"/>
          <p:nvPr/>
        </p:nvSpPr>
        <p:spPr>
          <a:xfrm>
            <a:off x="10378743" y="1402458"/>
            <a:ext cx="13017285" cy="3795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9 - AI in Personalized Financial Services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BED1099E-9CEE-1C32-5178-87C521B526AE}"/>
              </a:ext>
            </a:extLst>
          </p:cNvPr>
          <p:cNvGrpSpPr/>
          <p:nvPr/>
        </p:nvGrpSpPr>
        <p:grpSpPr>
          <a:xfrm>
            <a:off x="10378743" y="5876786"/>
            <a:ext cx="12529841" cy="5738115"/>
            <a:chOff x="10423697" y="4452921"/>
            <a:chExt cx="12529841" cy="5738115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A4A5EA07-9A09-2A2C-8B44-99253447E03C}"/>
                </a:ext>
              </a:extLst>
            </p:cNvPr>
            <p:cNvSpPr txBox="1">
              <a:spLocks/>
            </p:cNvSpPr>
            <p:nvPr/>
          </p:nvSpPr>
          <p:spPr>
            <a:xfrm>
              <a:off x="11231265" y="5050154"/>
              <a:ext cx="10903521" cy="444224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AI-driven financial planning and investment advice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Robo-advisors: How they work and their benefits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Predictive analytics for personalized banking offers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AI-enhanced customer segmentation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8E33809E-7AC8-15B9-6BC0-6E19CC7E7AF4}"/>
                </a:ext>
              </a:extLst>
            </p:cNvPr>
            <p:cNvSpPr/>
            <p:nvPr/>
          </p:nvSpPr>
          <p:spPr>
            <a:xfrm rot="16200000">
              <a:off x="13819560" y="1057058"/>
              <a:ext cx="5738115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97672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458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7T23_25_51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69469A66-1272-4A36-0A48-671FB6E00B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394655" y="12275574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0DC80D89-0779-C0CE-7CCA-19B20657E1C5}"/>
              </a:ext>
            </a:extLst>
          </p:cNvPr>
          <p:cNvSpPr/>
          <p:nvPr/>
        </p:nvSpPr>
        <p:spPr>
          <a:xfrm>
            <a:off x="0" y="81245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06" r="28706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869047" y="8124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1" y="1402458"/>
            <a:ext cx="12311922" cy="3426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7200" dirty="0">
                <a:latin typeface="DM Sans" pitchFamily="2" charset="0"/>
              </a:rPr>
              <a:t>Module 9 - AI in Regulatory Compliance &amp; Anti-Money Laundering (AML)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1361355" y="5797016"/>
            <a:ext cx="11778107" cy="5824713"/>
            <a:chOff x="827541" y="4887313"/>
            <a:chExt cx="12290678" cy="5824713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1895097" y="5633538"/>
              <a:ext cx="10234427" cy="444224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Automating compliance monitoring with AI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AI’s role in detecting money laundering activities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Real-time regulatory reporting and auditing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Future of AI-driven compliance management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4060523" y="1654331"/>
              <a:ext cx="5824713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0316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477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7T23_27_37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F13B57E0-1793-6DD1-32A6-25495269A4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019172" y="11526274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68554E85-3913-58CF-5986-E4AD02B962DB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2" r="24122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-1" y="13239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2318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7200" dirty="0">
                <a:latin typeface="DM Sans" pitchFamily="2" charset="0"/>
              </a:rPr>
              <a:t>Module 9 - The Future of AI in Digital Banking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9" y="5279923"/>
            <a:ext cx="12529841" cy="5250425"/>
            <a:chOff x="10423699" y="5116669"/>
            <a:chExt cx="12529841" cy="5761372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183376" y="6021784"/>
              <a:ext cx="11140596" cy="382758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Emerging AI trends: Generative AI, Explainable AI, AI Ethics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AI and the future of banking workforce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Challenges and risks of AI in financial services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Opportunities for banks in the AI-driven future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3807934" y="1732434"/>
              <a:ext cx="5761372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04507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58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342E2B-BFC1-BA12-78C8-680C4CD57B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7T23_39_06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EE4325B4-1711-03DE-89F2-62295D50228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673781" y="12194777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2AB10894-A896-BF3D-78AE-48B31F0399B9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4DE9CEF6-3D37-EA76-A485-6B14E24C271F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FA4C2EC7-BCE0-A813-1A83-EB44C21405F0}"/>
              </a:ext>
            </a:extLst>
          </p:cNvPr>
          <p:cNvSpPr txBox="1"/>
          <p:nvPr/>
        </p:nvSpPr>
        <p:spPr>
          <a:xfrm>
            <a:off x="827540" y="1185382"/>
            <a:ext cx="22642529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9 - AI in Predictive Analytics for Market Trends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F6B7B6AF-1276-1055-4C2F-0906E555C081}"/>
              </a:ext>
            </a:extLst>
          </p:cNvPr>
          <p:cNvGrpSpPr/>
          <p:nvPr/>
        </p:nvGrpSpPr>
        <p:grpSpPr>
          <a:xfrm>
            <a:off x="1009607" y="6212529"/>
            <a:ext cx="11968974" cy="5102942"/>
            <a:chOff x="1009607" y="6212529"/>
            <a:chExt cx="11968974" cy="5102942"/>
          </a:xfrm>
        </p:grpSpPr>
        <p:sp>
          <p:nvSpPr>
            <p:cNvPr id="61" name="Rectangle: Rounded Corners 6">
              <a:extLst>
                <a:ext uri="{FF2B5EF4-FFF2-40B4-BE49-F238E27FC236}">
                  <a16:creationId xmlns:a16="http://schemas.microsoft.com/office/drawing/2014/main" id="{1C463E9C-9080-CA23-9F2E-D0F3E04C90D6}"/>
                </a:ext>
              </a:extLst>
            </p:cNvPr>
            <p:cNvSpPr/>
            <p:nvPr/>
          </p:nvSpPr>
          <p:spPr>
            <a:xfrm rot="5400000">
              <a:off x="4442623" y="2779513"/>
              <a:ext cx="5102942" cy="11968974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89" name="CuadroTexto 12288">
              <a:extLst>
                <a:ext uri="{FF2B5EF4-FFF2-40B4-BE49-F238E27FC236}">
                  <a16:creationId xmlns:a16="http://schemas.microsoft.com/office/drawing/2014/main" id="{7670EEC8-1EC4-AE58-ED14-1B76CACD93F2}"/>
                </a:ext>
              </a:extLst>
            </p:cNvPr>
            <p:cNvSpPr txBox="1"/>
            <p:nvPr/>
          </p:nvSpPr>
          <p:spPr>
            <a:xfrm>
              <a:off x="1836937" y="6931103"/>
              <a:ext cx="10669695" cy="373435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  <a:defRPr sz="4000">
                  <a:solidFill>
                    <a:srgbClr val="FFFFFF"/>
                  </a:solidFill>
                  <a:latin typeface="DM Sans" pitchFamily="2" charset="0"/>
                </a:defRPr>
              </a:lvl1pPr>
            </a:lstStyle>
            <a:p>
              <a:r>
                <a:rPr lang="en-US" sz="3600" dirty="0"/>
                <a:t>How AI identifies and predicts banking and financial market trends</a:t>
              </a:r>
            </a:p>
            <a:p>
              <a:r>
                <a:rPr lang="en-US" sz="3600" dirty="0"/>
                <a:t>AI-driven economic forecasting and risk modeling</a:t>
              </a:r>
            </a:p>
            <a:p>
              <a:r>
                <a:rPr lang="en-US" sz="3600" dirty="0"/>
                <a:t>Role of AI in predicting customer behavior and market demand</a:t>
              </a:r>
            </a:p>
          </p:txBody>
        </p:sp>
      </p:grpSp>
      <p:pic>
        <p:nvPicPr>
          <p:cNvPr id="1026" name="Picture 2" descr="AI in finance adoption diagram">
            <a:extLst>
              <a:ext uri="{FF2B5EF4-FFF2-40B4-BE49-F238E27FC236}">
                <a16:creationId xmlns:a16="http://schemas.microsoft.com/office/drawing/2014/main" id="{840F5140-8F7E-DC15-5F46-404452926D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5910" y="5789151"/>
            <a:ext cx="8955767" cy="5833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05062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442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heme/theme1.xml><?xml version="1.0" encoding="utf-8"?>
<a:theme xmlns:a="http://schemas.openxmlformats.org/drawingml/2006/main" name="White">
  <a:themeElements>
    <a:clrScheme name="White">
      <a:dk1>
        <a:srgbClr val="BA722C"/>
      </a:dk1>
      <a:lt1>
        <a:srgbClr val="8EA5BA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AB2F2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3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8EA5BA"/>
            </a:solidFill>
            <a:effectLst/>
            <a:uFillTx/>
            <a:latin typeface="Lato Regular"/>
            <a:ea typeface="Lato Regular"/>
            <a:cs typeface="Lato Regular"/>
            <a:sym typeface="Lato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AB2F2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3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8EA5BA"/>
            </a:solidFill>
            <a:effectLst/>
            <a:uFillTx/>
            <a:latin typeface="Lato Regular"/>
            <a:ea typeface="Lato Regular"/>
            <a:cs typeface="Lato Regular"/>
            <a:sym typeface="Lato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Override1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ppt/theme/themeOverride2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ppt/theme/themeOverride3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ppt/theme/themeOverride4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ppt/theme/themeOverride5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ppt/theme/themeOverride6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2657</TotalTime>
  <Words>592</Words>
  <Application>Microsoft Office PowerPoint</Application>
  <PresentationFormat>Personalizado</PresentationFormat>
  <Paragraphs>88</Paragraphs>
  <Slides>18</Slides>
  <Notes>0</Notes>
  <HiddenSlides>0</HiddenSlides>
  <MMClips>19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3" baseType="lpstr">
      <vt:lpstr>DM Sans</vt:lpstr>
      <vt:lpstr>Helvetica Neue</vt:lpstr>
      <vt:lpstr>Lato Regular</vt:lpstr>
      <vt:lpstr>Wingdings</vt:lpstr>
      <vt:lpstr>White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Anais Vega</dc:creator>
  <cp:lastModifiedBy>Anais Shirley Vega Vilchez</cp:lastModifiedBy>
  <cp:revision>68</cp:revision>
  <dcterms:modified xsi:type="dcterms:W3CDTF">2025-03-21T17:56:00Z</dcterms:modified>
</cp:coreProperties>
</file>