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386" r:id="rId3"/>
    <p:sldId id="342" r:id="rId4"/>
    <p:sldId id="413" r:id="rId5"/>
    <p:sldId id="412" r:id="rId6"/>
    <p:sldId id="402" r:id="rId7"/>
    <p:sldId id="350" r:id="rId8"/>
    <p:sldId id="390" r:id="rId9"/>
    <p:sldId id="347" r:id="rId10"/>
    <p:sldId id="416" r:id="rId11"/>
    <p:sldId id="415" r:id="rId12"/>
    <p:sldId id="417" r:id="rId13"/>
    <p:sldId id="418" r:id="rId14"/>
    <p:sldId id="419" r:id="rId15"/>
    <p:sldId id="420" r:id="rId16"/>
    <p:sldId id="422" r:id="rId17"/>
    <p:sldId id="421" r:id="rId18"/>
    <p:sldId id="423" r:id="rId19"/>
    <p:sldId id="424" r:id="rId2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1pPr>
    <a:lvl2pPr marL="0" marR="0" indent="2286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2pPr>
    <a:lvl3pPr marL="0" marR="0" indent="4572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3pPr>
    <a:lvl4pPr marL="0" marR="0" indent="6858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4pPr>
    <a:lvl5pPr marL="0" marR="0" indent="9144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5pPr>
    <a:lvl6pPr marL="0" marR="0" indent="11430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6pPr>
    <a:lvl7pPr marL="0" marR="0" indent="13716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7pPr>
    <a:lvl8pPr marL="0" marR="0" indent="16002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8pPr>
    <a:lvl9pPr marL="0" marR="0" indent="18288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1832"/>
    <a:srgbClr val="18D0F8"/>
    <a:srgbClr val="4AF3F8"/>
    <a:srgbClr val="FFFFFF"/>
    <a:srgbClr val="1B3047"/>
    <a:srgbClr val="023C5D"/>
    <a:srgbClr val="04165D"/>
    <a:srgbClr val="3CD2F9"/>
    <a:srgbClr val="29C4F8"/>
    <a:srgbClr val="0950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3333" autoAdjust="0"/>
    <p:restoredTop sz="93969" autoAdjust="0"/>
  </p:normalViewPr>
  <p:slideViewPr>
    <p:cSldViewPr snapToGrid="0" snapToObjects="1">
      <p:cViewPr varScale="1">
        <p:scale>
          <a:sx n="33" d="100"/>
          <a:sy n="33" d="100"/>
        </p:scale>
        <p:origin x="51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0166A7-C278-85EA-18C0-47CB174442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ED4D77CD-3CAD-1F8B-BD9F-238ED3E5D71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1311A10B-95A9-0D5B-C028-4F6B4F65C4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36452921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643584-9939-65D1-4905-8EB2764AFB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6C084BD0-4FCE-3246-64B5-ABC108BE77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0BD7780E-8740-8BD2-FCDE-7A6CA4C4E6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3925267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9BE39B-71C6-1763-0E6E-3FB67C5392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2EA7F1D5-D65F-07CB-B4CE-9F70A2210D3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A4203933-EFE7-8175-E900-7F7582E206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560431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Freeform 13"/>
          <p:cNvSpPr>
            <a:spLocks noGrp="1"/>
          </p:cNvSpPr>
          <p:nvPr>
            <p:ph type="pic" sz="quarter" idx="11"/>
          </p:nvPr>
        </p:nvSpPr>
        <p:spPr>
          <a:xfrm>
            <a:off x="1933073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3858127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Freeform 15"/>
          <p:cNvSpPr>
            <a:spLocks noGrp="1"/>
          </p:cNvSpPr>
          <p:nvPr>
            <p:ph type="pic" sz="quarter" idx="13"/>
          </p:nvPr>
        </p:nvSpPr>
        <p:spPr>
          <a:xfrm>
            <a:off x="5791200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716254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Freeform 17"/>
          <p:cNvSpPr>
            <a:spLocks noGrp="1"/>
          </p:cNvSpPr>
          <p:nvPr>
            <p:ph type="pic" sz="quarter" idx="15"/>
          </p:nvPr>
        </p:nvSpPr>
        <p:spPr>
          <a:xfrm>
            <a:off x="9649327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11574381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Freeform 19"/>
          <p:cNvSpPr>
            <a:spLocks noGrp="1"/>
          </p:cNvSpPr>
          <p:nvPr>
            <p:ph type="pic" sz="quarter" idx="17"/>
          </p:nvPr>
        </p:nvSpPr>
        <p:spPr>
          <a:xfrm>
            <a:off x="13507454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15432508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Freeform 21"/>
          <p:cNvSpPr>
            <a:spLocks noGrp="1"/>
          </p:cNvSpPr>
          <p:nvPr>
            <p:ph type="pic" sz="quarter" idx="19"/>
          </p:nvPr>
        </p:nvSpPr>
        <p:spPr>
          <a:xfrm>
            <a:off x="17365581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19290635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4" name="Freeform 23"/>
          <p:cNvSpPr>
            <a:spLocks noGrp="1"/>
          </p:cNvSpPr>
          <p:nvPr>
            <p:ph type="pic" sz="quarter" idx="21"/>
          </p:nvPr>
        </p:nvSpPr>
        <p:spPr>
          <a:xfrm>
            <a:off x="21223708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E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1.mp3"/><Relationship Id="rId7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5" Type="http://schemas.openxmlformats.org/officeDocument/2006/relationships/audio" Target="../media/media2.wav"/><Relationship Id="rId4" Type="http://schemas.microsoft.com/office/2007/relationships/media" Target="../media/media2.wav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media11.mp3"/><Relationship Id="rId2" Type="http://schemas.microsoft.com/office/2007/relationships/media" Target="../media/media11.mp3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2.jpe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6" Type="http://schemas.openxmlformats.org/officeDocument/2006/relationships/image" Target="../media/image13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14.mp3"/><Relationship Id="rId2" Type="http://schemas.microsoft.com/office/2007/relationships/media" Target="../media/media14.mp3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15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5.mp3"/><Relationship Id="rId2" Type="http://schemas.microsoft.com/office/2007/relationships/media" Target="../media/media15.mp3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16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6.mp3"/><Relationship Id="rId1" Type="http://schemas.microsoft.com/office/2007/relationships/media" Target="../media/media16.mp3"/><Relationship Id="rId6" Type="http://schemas.openxmlformats.org/officeDocument/2006/relationships/image" Target="../media/image17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media17.mp3"/><Relationship Id="rId2" Type="http://schemas.microsoft.com/office/2007/relationships/media" Target="../media/media17.mp3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18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5" Type="http://schemas.openxmlformats.org/officeDocument/2006/relationships/image" Target="../media/image19.pn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9.mp3"/><Relationship Id="rId1" Type="http://schemas.microsoft.com/office/2007/relationships/media" Target="../media/media19.mp3"/><Relationship Id="rId6" Type="http://schemas.openxmlformats.org/officeDocument/2006/relationships/image" Target="../media/image20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0.mp3"/><Relationship Id="rId1" Type="http://schemas.microsoft.com/office/2007/relationships/media" Target="../media/media20.mp3"/><Relationship Id="rId5" Type="http://schemas.openxmlformats.org/officeDocument/2006/relationships/image" Target="../media/image21.jp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p3"/><Relationship Id="rId2" Type="http://schemas.microsoft.com/office/2007/relationships/media" Target="../media/media3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5.mp3"/><Relationship Id="rId2" Type="http://schemas.microsoft.com/office/2007/relationships/media" Target="../media/media5.mp3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6.jpe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6.mp3"/><Relationship Id="rId2" Type="http://schemas.microsoft.com/office/2007/relationships/media" Target="../media/media6.mp3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7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5" Type="http://schemas.openxmlformats.org/officeDocument/2006/relationships/image" Target="../media/image8.jp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5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5" Type="http://schemas.openxmlformats.org/officeDocument/2006/relationships/image" Target="../media/image10.jp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10.mp3"/><Relationship Id="rId2" Type="http://schemas.microsoft.com/office/2007/relationships/media" Target="../media/media10.mp3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satOff val="-15798"/>
                <a:lumOff val="-17517"/>
              </a:schemeClr>
            </a:gs>
            <a:gs pos="100000">
              <a:srgbClr val="4646B5"/>
            </a:gs>
          </a:gsLst>
          <a:lin ang="2509508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levenLabs_2025-03-17T21_42_03_Daniel_pre_s80_sb80_se50_m2 (1)">
            <a:hlinkClick r:id="" action="ppaction://media"/>
            <a:extLst>
              <a:ext uri="{FF2B5EF4-FFF2-40B4-BE49-F238E27FC236}">
                <a16:creationId xmlns:a16="http://schemas.microsoft.com/office/drawing/2014/main" id="{FFE32451-5033-A112-CF41-479966F5328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507977" y="12094354"/>
            <a:ext cx="609600" cy="609600"/>
          </a:xfrm>
          <a:prstGeom prst="rect">
            <a:avLst/>
          </a:prstGeom>
        </p:spPr>
      </p:pic>
      <p:pic>
        <p:nvPicPr>
          <p:cNvPr id="10" name="Opening Logo">
            <a:hlinkClick r:id="" action="ppaction://media"/>
            <a:extLst>
              <a:ext uri="{FF2B5EF4-FFF2-40B4-BE49-F238E27FC236}">
                <a16:creationId xmlns:a16="http://schemas.microsoft.com/office/drawing/2014/main" id="{5E3E4D65-BACE-39AD-E9B3-83902CDA6A5C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507977" y="1316846"/>
            <a:ext cx="609600" cy="609600"/>
          </a:xfrm>
          <a:prstGeom prst="rect">
            <a:avLst/>
          </a:prstGeom>
        </p:spPr>
      </p:pic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A59090B4-9F28-CD33-542B-0DEA74DA2A11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 rotWithShape="1">
          <a:blip r:embed="rId8"/>
          <a:srcRect t="7802" b="7802"/>
          <a:stretch/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CA2EA43-5DCE-E0DE-349F-1C3A239BBE90}"/>
              </a:ext>
            </a:extLst>
          </p:cNvPr>
          <p:cNvSpPr>
            <a:spLocks/>
          </p:cNvSpPr>
          <p:nvPr/>
        </p:nvSpPr>
        <p:spPr>
          <a:xfrm>
            <a:off x="0" y="-15240"/>
            <a:ext cx="24384000" cy="13716000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EF5BD62A-DAD5-49E9-67DE-5049B72C35E3}"/>
              </a:ext>
            </a:extLst>
          </p:cNvPr>
          <p:cNvGrpSpPr/>
          <p:nvPr/>
        </p:nvGrpSpPr>
        <p:grpSpPr>
          <a:xfrm>
            <a:off x="9591550" y="8566445"/>
            <a:ext cx="13905999" cy="1858142"/>
            <a:chOff x="2899458" y="6931608"/>
            <a:chExt cx="13905999" cy="1858142"/>
          </a:xfrm>
        </p:grpSpPr>
        <p:sp>
          <p:nvSpPr>
            <p:cNvPr id="21" name="Tech."/>
            <p:cNvSpPr txBox="1"/>
            <p:nvPr/>
          </p:nvSpPr>
          <p:spPr>
            <a:xfrm>
              <a:off x="4659925" y="6931608"/>
              <a:ext cx="12145532" cy="13336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>
                <a:lnSpc>
                  <a:spcPct val="100000"/>
                </a:lnSpc>
                <a:defRPr sz="8000" b="1">
                  <a:solidFill>
                    <a:srgbClr val="FFFFFF"/>
                  </a:solidFill>
                </a:defRPr>
              </a:lvl1pPr>
            </a:lstStyle>
            <a:p>
              <a:r>
                <a:rPr lang="es-PE" dirty="0">
                  <a:latin typeface="DM Sans" pitchFamily="2" charset="0"/>
                </a:rPr>
                <a:t>Digital </a:t>
              </a:r>
              <a:r>
                <a:rPr lang="es-PE" dirty="0" err="1">
                  <a:latin typeface="DM Sans" pitchFamily="2" charset="0"/>
                </a:rPr>
                <a:t>Assets</a:t>
              </a:r>
              <a:r>
                <a:rPr lang="es-PE" dirty="0">
                  <a:latin typeface="DM Sans" pitchFamily="2" charset="0"/>
                </a:rPr>
                <a:t> &amp; </a:t>
              </a:r>
              <a:r>
                <a:rPr lang="es-PE" dirty="0" err="1">
                  <a:latin typeface="DM Sans" pitchFamily="2" charset="0"/>
                </a:rPr>
                <a:t>Banking</a:t>
              </a:r>
              <a:endParaRPr dirty="0">
                <a:latin typeface="DM Sans" pitchFamily="2" charset="0"/>
              </a:endParaRPr>
            </a:p>
          </p:txBody>
        </p:sp>
        <p:sp>
          <p:nvSpPr>
            <p:cNvPr id="24" name="Line"/>
            <p:cNvSpPr/>
            <p:nvPr/>
          </p:nvSpPr>
          <p:spPr>
            <a:xfrm>
              <a:off x="2899458" y="8789750"/>
              <a:ext cx="12553902" cy="0"/>
            </a:xfrm>
            <a:prstGeom prst="line">
              <a:avLst/>
            </a:prstGeom>
            <a:ln w="12700">
              <a:solidFill>
                <a:srgbClr val="FFFFFF"/>
              </a:solidFill>
              <a:custDash>
                <a:ds d="100000" sp="200000"/>
              </a:custDash>
            </a:ln>
          </p:spPr>
          <p:txBody>
            <a:bodyPr lIns="0" tIns="0" rIns="0" bIns="0" anchor="ctr"/>
            <a:lstStyle/>
            <a:p>
              <a:pPr algn="ctr">
                <a:lnSpc>
                  <a:spcPct val="100000"/>
                </a:lnSpc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732798D3-8CF1-2BFB-B9A2-57406E0B672D}"/>
                </a:ext>
              </a:extLst>
            </p:cNvPr>
            <p:cNvGrpSpPr/>
            <p:nvPr/>
          </p:nvGrpSpPr>
          <p:grpSpPr>
            <a:xfrm>
              <a:off x="2899458" y="7004114"/>
              <a:ext cx="1445600" cy="1445606"/>
              <a:chOff x="5612629" y="428603"/>
              <a:chExt cx="13008916" cy="13008962"/>
            </a:xfrm>
            <a:solidFill>
              <a:srgbClr val="FFFFFF"/>
            </a:solidFill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686F4B91-A115-CF6E-AFCD-1A6E0986A779}"/>
                  </a:ext>
                </a:extLst>
              </p:cNvPr>
              <p:cNvSpPr/>
              <p:nvPr/>
            </p:nvSpPr>
            <p:spPr>
              <a:xfrm>
                <a:off x="5612629" y="428603"/>
                <a:ext cx="10437078" cy="13008962"/>
              </a:xfrm>
              <a:custGeom>
                <a:avLst/>
                <a:gdLst>
                  <a:gd name="connsiteX0" fmla="*/ 10040489 w 10437078"/>
                  <a:gd name="connsiteY0" fmla="*/ 3479885 h 13008962"/>
                  <a:gd name="connsiteX1" fmla="*/ 9579723 w 10437078"/>
                  <a:gd name="connsiteY1" fmla="*/ 3466490 h 13008962"/>
                  <a:gd name="connsiteX2" fmla="*/ 9579723 w 10437078"/>
                  <a:gd name="connsiteY2" fmla="*/ 642938 h 13008962"/>
                  <a:gd name="connsiteX3" fmla="*/ 8936785 w 10437078"/>
                  <a:gd name="connsiteY3" fmla="*/ 0 h 13008962"/>
                  <a:gd name="connsiteX4" fmla="*/ 4221911 w 10437078"/>
                  <a:gd name="connsiteY4" fmla="*/ 0 h 13008962"/>
                  <a:gd name="connsiteX5" fmla="*/ 3578973 w 10437078"/>
                  <a:gd name="connsiteY5" fmla="*/ 642938 h 13008962"/>
                  <a:gd name="connsiteX6" fmla="*/ 3578973 w 10437078"/>
                  <a:gd name="connsiteY6" fmla="*/ 4781854 h 13008962"/>
                  <a:gd name="connsiteX7" fmla="*/ 3211967 w 10437078"/>
                  <a:gd name="connsiteY7" fmla="*/ 4993492 h 13008962"/>
                  <a:gd name="connsiteX8" fmla="*/ 2052051 w 10437078"/>
                  <a:gd name="connsiteY8" fmla="*/ 6153408 h 13008962"/>
                  <a:gd name="connsiteX9" fmla="*/ 1864530 w 10437078"/>
                  <a:gd name="connsiteY9" fmla="*/ 6608825 h 13008962"/>
                  <a:gd name="connsiteX10" fmla="*/ 1864530 w 10437078"/>
                  <a:gd name="connsiteY10" fmla="*/ 8433167 h 13008962"/>
                  <a:gd name="connsiteX11" fmla="*/ 1677010 w 10437078"/>
                  <a:gd name="connsiteY11" fmla="*/ 8888584 h 13008962"/>
                  <a:gd name="connsiteX12" fmla="*/ 0 w 10437078"/>
                  <a:gd name="connsiteY12" fmla="*/ 10565594 h 13008962"/>
                  <a:gd name="connsiteX13" fmla="*/ 302712 w 10437078"/>
                  <a:gd name="connsiteY13" fmla="*/ 10868306 h 13008962"/>
                  <a:gd name="connsiteX14" fmla="*/ 1979722 w 10437078"/>
                  <a:gd name="connsiteY14" fmla="*/ 9188667 h 13008962"/>
                  <a:gd name="connsiteX15" fmla="*/ 2293155 w 10437078"/>
                  <a:gd name="connsiteY15" fmla="*/ 8430538 h 13008962"/>
                  <a:gd name="connsiteX16" fmla="*/ 2293155 w 10437078"/>
                  <a:gd name="connsiteY16" fmla="*/ 6606196 h 13008962"/>
                  <a:gd name="connsiteX17" fmla="*/ 2354774 w 10437078"/>
                  <a:gd name="connsiteY17" fmla="*/ 6453503 h 13008962"/>
                  <a:gd name="connsiteX18" fmla="*/ 3514691 w 10437078"/>
                  <a:gd name="connsiteY18" fmla="*/ 5293586 h 13008962"/>
                  <a:gd name="connsiteX19" fmla="*/ 4069229 w 10437078"/>
                  <a:gd name="connsiteY19" fmla="*/ 5293586 h 13008962"/>
                  <a:gd name="connsiteX20" fmla="*/ 4069229 w 10437078"/>
                  <a:gd name="connsiteY20" fmla="*/ 5848125 h 13008962"/>
                  <a:gd name="connsiteX21" fmla="*/ 3337892 w 10437078"/>
                  <a:gd name="connsiteY21" fmla="*/ 6582148 h 13008962"/>
                  <a:gd name="connsiteX22" fmla="*/ 3150371 w 10437078"/>
                  <a:gd name="connsiteY22" fmla="*/ 7037564 h 13008962"/>
                  <a:gd name="connsiteX23" fmla="*/ 3150371 w 10437078"/>
                  <a:gd name="connsiteY23" fmla="*/ 7806415 h 13008962"/>
                  <a:gd name="connsiteX24" fmla="*/ 3442373 w 10437078"/>
                  <a:gd name="connsiteY24" fmla="*/ 8098417 h 13008962"/>
                  <a:gd name="connsiteX25" fmla="*/ 4007621 w 10437078"/>
                  <a:gd name="connsiteY25" fmla="*/ 9462016 h 13008962"/>
                  <a:gd name="connsiteX26" fmla="*/ 4007621 w 10437078"/>
                  <a:gd name="connsiteY26" fmla="*/ 10072812 h 13008962"/>
                  <a:gd name="connsiteX27" fmla="*/ 4650559 w 10437078"/>
                  <a:gd name="connsiteY27" fmla="*/ 10715749 h 13008962"/>
                  <a:gd name="connsiteX28" fmla="*/ 5205096 w 10437078"/>
                  <a:gd name="connsiteY28" fmla="*/ 10715749 h 13008962"/>
                  <a:gd name="connsiteX29" fmla="*/ 4963992 w 10437078"/>
                  <a:gd name="connsiteY29" fmla="*/ 10956854 h 13008962"/>
                  <a:gd name="connsiteX30" fmla="*/ 4508575 w 10437078"/>
                  <a:gd name="connsiteY30" fmla="*/ 11144386 h 13008962"/>
                  <a:gd name="connsiteX31" fmla="*/ 4146919 w 10437078"/>
                  <a:gd name="connsiteY31" fmla="*/ 11144386 h 13008962"/>
                  <a:gd name="connsiteX32" fmla="*/ 3388789 w 10437078"/>
                  <a:gd name="connsiteY32" fmla="*/ 11457797 h 13008962"/>
                  <a:gd name="connsiteX33" fmla="*/ 2140405 w 10437078"/>
                  <a:gd name="connsiteY33" fmla="*/ 12706181 h 13008962"/>
                  <a:gd name="connsiteX34" fmla="*/ 2443117 w 10437078"/>
                  <a:gd name="connsiteY34" fmla="*/ 13008962 h 13008962"/>
                  <a:gd name="connsiteX35" fmla="*/ 3691501 w 10437078"/>
                  <a:gd name="connsiteY35" fmla="*/ 11760578 h 13008962"/>
                  <a:gd name="connsiteX36" fmla="*/ 4146919 w 10437078"/>
                  <a:gd name="connsiteY36" fmla="*/ 11573011 h 13008962"/>
                  <a:gd name="connsiteX37" fmla="*/ 4508575 w 10437078"/>
                  <a:gd name="connsiteY37" fmla="*/ 11573011 h 13008962"/>
                  <a:gd name="connsiteX38" fmla="*/ 5266704 w 10437078"/>
                  <a:gd name="connsiteY38" fmla="*/ 11259601 h 13008962"/>
                  <a:gd name="connsiteX39" fmla="*/ 5810521 w 10437078"/>
                  <a:gd name="connsiteY39" fmla="*/ 10715749 h 13008962"/>
                  <a:gd name="connsiteX40" fmla="*/ 8936854 w 10437078"/>
                  <a:gd name="connsiteY40" fmla="*/ 10715749 h 13008962"/>
                  <a:gd name="connsiteX41" fmla="*/ 9579792 w 10437078"/>
                  <a:gd name="connsiteY41" fmla="*/ 10072812 h 13008962"/>
                  <a:gd name="connsiteX42" fmla="*/ 9579792 w 10437078"/>
                  <a:gd name="connsiteY42" fmla="*/ 9041438 h 13008962"/>
                  <a:gd name="connsiteX43" fmla="*/ 9820896 w 10437078"/>
                  <a:gd name="connsiteY43" fmla="*/ 8888744 h 13008962"/>
                  <a:gd name="connsiteX44" fmla="*/ 10249521 w 10437078"/>
                  <a:gd name="connsiteY44" fmla="*/ 8460119 h 13008962"/>
                  <a:gd name="connsiteX45" fmla="*/ 10437042 w 10437078"/>
                  <a:gd name="connsiteY45" fmla="*/ 8004703 h 13008962"/>
                  <a:gd name="connsiteX46" fmla="*/ 10437042 w 10437078"/>
                  <a:gd name="connsiteY46" fmla="*/ 7929699 h 13008962"/>
                  <a:gd name="connsiteX47" fmla="*/ 10070036 w 10437078"/>
                  <a:gd name="connsiteY47" fmla="*/ 7351055 h 13008962"/>
                  <a:gd name="connsiteX48" fmla="*/ 10246847 w 10437078"/>
                  <a:gd name="connsiteY48" fmla="*/ 7174245 h 13008962"/>
                  <a:gd name="connsiteX49" fmla="*/ 10434367 w 10437078"/>
                  <a:gd name="connsiteY49" fmla="*/ 6718828 h 13008962"/>
                  <a:gd name="connsiteX50" fmla="*/ 10434367 w 10437078"/>
                  <a:gd name="connsiteY50" fmla="*/ 6643812 h 13008962"/>
                  <a:gd name="connsiteX51" fmla="*/ 10067361 w 10437078"/>
                  <a:gd name="connsiteY51" fmla="*/ 6065168 h 13008962"/>
                  <a:gd name="connsiteX52" fmla="*/ 10244172 w 10437078"/>
                  <a:gd name="connsiteY52" fmla="*/ 5888358 h 13008962"/>
                  <a:gd name="connsiteX53" fmla="*/ 10431692 w 10437078"/>
                  <a:gd name="connsiteY53" fmla="*/ 5432941 h 13008962"/>
                  <a:gd name="connsiteX54" fmla="*/ 10431692 w 10437078"/>
                  <a:gd name="connsiteY54" fmla="*/ 5357937 h 13008962"/>
                  <a:gd name="connsiteX55" fmla="*/ 10064687 w 10437078"/>
                  <a:gd name="connsiteY55" fmla="*/ 4779294 h 13008962"/>
                  <a:gd name="connsiteX56" fmla="*/ 10241497 w 10437078"/>
                  <a:gd name="connsiteY56" fmla="*/ 4602483 h 13008962"/>
                  <a:gd name="connsiteX57" fmla="*/ 10429018 w 10437078"/>
                  <a:gd name="connsiteY57" fmla="*/ 4147066 h 13008962"/>
                  <a:gd name="connsiteX58" fmla="*/ 10429018 w 10437078"/>
                  <a:gd name="connsiteY58" fmla="*/ 4072051 h 13008962"/>
                  <a:gd name="connsiteX59" fmla="*/ 10040581 w 10437078"/>
                  <a:gd name="connsiteY59" fmla="*/ 3480011 h 13008962"/>
                  <a:gd name="connsiteX60" fmla="*/ 8020580 w 10437078"/>
                  <a:gd name="connsiteY60" fmla="*/ 428647 h 13008962"/>
                  <a:gd name="connsiteX61" fmla="*/ 7953612 w 10437078"/>
                  <a:gd name="connsiteY61" fmla="*/ 693857 h 13008962"/>
                  <a:gd name="connsiteX62" fmla="*/ 7744660 w 10437078"/>
                  <a:gd name="connsiteY62" fmla="*/ 857272 h 13008962"/>
                  <a:gd name="connsiteX63" fmla="*/ 5413968 w 10437078"/>
                  <a:gd name="connsiteY63" fmla="*/ 857272 h 13008962"/>
                  <a:gd name="connsiteX64" fmla="*/ 5205017 w 10437078"/>
                  <a:gd name="connsiteY64" fmla="*/ 693857 h 13008962"/>
                  <a:gd name="connsiteX65" fmla="*/ 5138037 w 10437078"/>
                  <a:gd name="connsiteY65" fmla="*/ 428647 h 13008962"/>
                  <a:gd name="connsiteX66" fmla="*/ 9151075 w 10437078"/>
                  <a:gd name="connsiteY66" fmla="*/ 10072709 h 13008962"/>
                  <a:gd name="connsiteX67" fmla="*/ 8936762 w 10437078"/>
                  <a:gd name="connsiteY67" fmla="*/ 10287022 h 13008962"/>
                  <a:gd name="connsiteX68" fmla="*/ 4650513 w 10437078"/>
                  <a:gd name="connsiteY68" fmla="*/ 10287022 h 13008962"/>
                  <a:gd name="connsiteX69" fmla="*/ 4436200 w 10437078"/>
                  <a:gd name="connsiteY69" fmla="*/ 10072709 h 13008962"/>
                  <a:gd name="connsiteX70" fmla="*/ 4436200 w 10437078"/>
                  <a:gd name="connsiteY70" fmla="*/ 9459238 h 13008962"/>
                  <a:gd name="connsiteX71" fmla="*/ 3745040 w 10437078"/>
                  <a:gd name="connsiteY71" fmla="*/ 7792973 h 13008962"/>
                  <a:gd name="connsiteX72" fmla="*/ 3578950 w 10437078"/>
                  <a:gd name="connsiteY72" fmla="*/ 7626884 h 13008962"/>
                  <a:gd name="connsiteX73" fmla="*/ 3578950 w 10437078"/>
                  <a:gd name="connsiteY73" fmla="*/ 7034844 h 13008962"/>
                  <a:gd name="connsiteX74" fmla="*/ 3640569 w 10437078"/>
                  <a:gd name="connsiteY74" fmla="*/ 6882151 h 13008962"/>
                  <a:gd name="connsiteX75" fmla="*/ 4371907 w 10437078"/>
                  <a:gd name="connsiteY75" fmla="*/ 6150814 h 13008962"/>
                  <a:gd name="connsiteX76" fmla="*/ 4371907 w 10437078"/>
                  <a:gd name="connsiteY76" fmla="*/ 4990897 h 13008962"/>
                  <a:gd name="connsiteX77" fmla="*/ 4004901 w 10437078"/>
                  <a:gd name="connsiteY77" fmla="*/ 4779259 h 13008962"/>
                  <a:gd name="connsiteX78" fmla="*/ 4004901 w 10437078"/>
                  <a:gd name="connsiteY78" fmla="*/ 642971 h 13008962"/>
                  <a:gd name="connsiteX79" fmla="*/ 4219213 w 10437078"/>
                  <a:gd name="connsiteY79" fmla="*/ 428658 h 13008962"/>
                  <a:gd name="connsiteX80" fmla="*/ 4696061 w 10437078"/>
                  <a:gd name="connsiteY80" fmla="*/ 428658 h 13008962"/>
                  <a:gd name="connsiteX81" fmla="*/ 4789822 w 10437078"/>
                  <a:gd name="connsiteY81" fmla="*/ 798350 h 13008962"/>
                  <a:gd name="connsiteX82" fmla="*/ 5414003 w 10437078"/>
                  <a:gd name="connsiteY82" fmla="*/ 1285908 h 13008962"/>
                  <a:gd name="connsiteX83" fmla="*/ 7744694 w 10437078"/>
                  <a:gd name="connsiteY83" fmla="*/ 1285908 h 13008962"/>
                  <a:gd name="connsiteX84" fmla="*/ 8368875 w 10437078"/>
                  <a:gd name="connsiteY84" fmla="*/ 798350 h 13008962"/>
                  <a:gd name="connsiteX85" fmla="*/ 8462635 w 10437078"/>
                  <a:gd name="connsiteY85" fmla="*/ 428658 h 13008962"/>
                  <a:gd name="connsiteX86" fmla="*/ 8936797 w 10437078"/>
                  <a:gd name="connsiteY86" fmla="*/ 428658 h 13008962"/>
                  <a:gd name="connsiteX87" fmla="*/ 9151110 w 10437078"/>
                  <a:gd name="connsiteY87" fmla="*/ 642971 h 13008962"/>
                  <a:gd name="connsiteX88" fmla="*/ 9151110 w 10437078"/>
                  <a:gd name="connsiteY88" fmla="*/ 3806795 h 13008962"/>
                  <a:gd name="connsiteX89" fmla="*/ 8910005 w 10437078"/>
                  <a:gd name="connsiteY89" fmla="*/ 4047899 h 13008962"/>
                  <a:gd name="connsiteX90" fmla="*/ 8722485 w 10437078"/>
                  <a:gd name="connsiteY90" fmla="*/ 4503316 h 13008962"/>
                  <a:gd name="connsiteX91" fmla="*/ 8722485 w 10437078"/>
                  <a:gd name="connsiteY91" fmla="*/ 4575645 h 13008962"/>
                  <a:gd name="connsiteX92" fmla="*/ 9089490 w 10437078"/>
                  <a:gd name="connsiteY92" fmla="*/ 5154289 h 13008962"/>
                  <a:gd name="connsiteX93" fmla="*/ 8912679 w 10437078"/>
                  <a:gd name="connsiteY93" fmla="*/ 5331100 h 13008962"/>
                  <a:gd name="connsiteX94" fmla="*/ 8725159 w 10437078"/>
                  <a:gd name="connsiteY94" fmla="*/ 5786517 h 13008962"/>
                  <a:gd name="connsiteX95" fmla="*/ 8725159 w 10437078"/>
                  <a:gd name="connsiteY95" fmla="*/ 5858846 h 13008962"/>
                  <a:gd name="connsiteX96" fmla="*/ 9092165 w 10437078"/>
                  <a:gd name="connsiteY96" fmla="*/ 6437489 h 13008962"/>
                  <a:gd name="connsiteX97" fmla="*/ 8915354 w 10437078"/>
                  <a:gd name="connsiteY97" fmla="*/ 6614300 h 13008962"/>
                  <a:gd name="connsiteX98" fmla="*/ 8727833 w 10437078"/>
                  <a:gd name="connsiteY98" fmla="*/ 7069717 h 13008962"/>
                  <a:gd name="connsiteX99" fmla="*/ 8727833 w 10437078"/>
                  <a:gd name="connsiteY99" fmla="*/ 7142046 h 13008962"/>
                  <a:gd name="connsiteX100" fmla="*/ 9094839 w 10437078"/>
                  <a:gd name="connsiteY100" fmla="*/ 7720690 h 13008962"/>
                  <a:gd name="connsiteX101" fmla="*/ 8918029 w 10437078"/>
                  <a:gd name="connsiteY101" fmla="*/ 7897500 h 13008962"/>
                  <a:gd name="connsiteX102" fmla="*/ 8730508 w 10437078"/>
                  <a:gd name="connsiteY102" fmla="*/ 8352917 h 13008962"/>
                  <a:gd name="connsiteX103" fmla="*/ 8730508 w 10437078"/>
                  <a:gd name="connsiteY103" fmla="*/ 8425246 h 13008962"/>
                  <a:gd name="connsiteX104" fmla="*/ 9126992 w 10437078"/>
                  <a:gd name="connsiteY104" fmla="*/ 9019960 h 13008962"/>
                  <a:gd name="connsiteX105" fmla="*/ 9159133 w 10437078"/>
                  <a:gd name="connsiteY105" fmla="*/ 9033356 h 13008962"/>
                  <a:gd name="connsiteX106" fmla="*/ 9159133 w 10437078"/>
                  <a:gd name="connsiteY106" fmla="*/ 10072778 h 13008962"/>
                  <a:gd name="connsiteX107" fmla="*/ 10008325 w 10437078"/>
                  <a:gd name="connsiteY107" fmla="*/ 8004565 h 13008962"/>
                  <a:gd name="connsiteX108" fmla="*/ 9946706 w 10437078"/>
                  <a:gd name="connsiteY108" fmla="*/ 8157259 h 13008962"/>
                  <a:gd name="connsiteX109" fmla="*/ 9518081 w 10437078"/>
                  <a:gd name="connsiteY109" fmla="*/ 8585883 h 13008962"/>
                  <a:gd name="connsiteX110" fmla="*/ 9215369 w 10437078"/>
                  <a:gd name="connsiteY110" fmla="*/ 8585883 h 13008962"/>
                  <a:gd name="connsiteX111" fmla="*/ 9153761 w 10437078"/>
                  <a:gd name="connsiteY111" fmla="*/ 8433190 h 13008962"/>
                  <a:gd name="connsiteX112" fmla="*/ 9153761 w 10437078"/>
                  <a:gd name="connsiteY112" fmla="*/ 8358175 h 13008962"/>
                  <a:gd name="connsiteX113" fmla="*/ 9215369 w 10437078"/>
                  <a:gd name="connsiteY113" fmla="*/ 8205482 h 13008962"/>
                  <a:gd name="connsiteX114" fmla="*/ 9643994 w 10437078"/>
                  <a:gd name="connsiteY114" fmla="*/ 7776857 h 13008962"/>
                  <a:gd name="connsiteX115" fmla="*/ 9791338 w 10437078"/>
                  <a:gd name="connsiteY115" fmla="*/ 7712563 h 13008962"/>
                  <a:gd name="connsiteX116" fmla="*/ 9877063 w 10437078"/>
                  <a:gd name="connsiteY116" fmla="*/ 7728645 h 13008962"/>
                  <a:gd name="connsiteX117" fmla="*/ 10008325 w 10437078"/>
                  <a:gd name="connsiteY117" fmla="*/ 7926887 h 13008962"/>
                  <a:gd name="connsiteX118" fmla="*/ 10008325 w 10437078"/>
                  <a:gd name="connsiteY118" fmla="*/ 6718690 h 13008962"/>
                  <a:gd name="connsiteX119" fmla="*/ 9946706 w 10437078"/>
                  <a:gd name="connsiteY119" fmla="*/ 6871384 h 13008962"/>
                  <a:gd name="connsiteX120" fmla="*/ 9518081 w 10437078"/>
                  <a:gd name="connsiteY120" fmla="*/ 7300009 h 13008962"/>
                  <a:gd name="connsiteX121" fmla="*/ 9215369 w 10437078"/>
                  <a:gd name="connsiteY121" fmla="*/ 7300009 h 13008962"/>
                  <a:gd name="connsiteX122" fmla="*/ 9153761 w 10437078"/>
                  <a:gd name="connsiteY122" fmla="*/ 7147315 h 13008962"/>
                  <a:gd name="connsiteX123" fmla="*/ 9153761 w 10437078"/>
                  <a:gd name="connsiteY123" fmla="*/ 7072300 h 13008962"/>
                  <a:gd name="connsiteX124" fmla="*/ 9215369 w 10437078"/>
                  <a:gd name="connsiteY124" fmla="*/ 6919607 h 13008962"/>
                  <a:gd name="connsiteX125" fmla="*/ 9643994 w 10437078"/>
                  <a:gd name="connsiteY125" fmla="*/ 6490982 h 13008962"/>
                  <a:gd name="connsiteX126" fmla="*/ 9791338 w 10437078"/>
                  <a:gd name="connsiteY126" fmla="*/ 6426688 h 13008962"/>
                  <a:gd name="connsiteX127" fmla="*/ 9877063 w 10437078"/>
                  <a:gd name="connsiteY127" fmla="*/ 6442770 h 13008962"/>
                  <a:gd name="connsiteX128" fmla="*/ 10008325 w 10437078"/>
                  <a:gd name="connsiteY128" fmla="*/ 6641012 h 13008962"/>
                  <a:gd name="connsiteX129" fmla="*/ 10008325 w 10437078"/>
                  <a:gd name="connsiteY129" fmla="*/ 5432815 h 13008962"/>
                  <a:gd name="connsiteX130" fmla="*/ 9946706 w 10437078"/>
                  <a:gd name="connsiteY130" fmla="*/ 5585509 h 13008962"/>
                  <a:gd name="connsiteX131" fmla="*/ 9518081 w 10437078"/>
                  <a:gd name="connsiteY131" fmla="*/ 6014134 h 13008962"/>
                  <a:gd name="connsiteX132" fmla="*/ 9215369 w 10437078"/>
                  <a:gd name="connsiteY132" fmla="*/ 6014134 h 13008962"/>
                  <a:gd name="connsiteX133" fmla="*/ 9153761 w 10437078"/>
                  <a:gd name="connsiteY133" fmla="*/ 5861440 h 13008962"/>
                  <a:gd name="connsiteX134" fmla="*/ 9153761 w 10437078"/>
                  <a:gd name="connsiteY134" fmla="*/ 5786425 h 13008962"/>
                  <a:gd name="connsiteX135" fmla="*/ 9215369 w 10437078"/>
                  <a:gd name="connsiteY135" fmla="*/ 5633732 h 13008962"/>
                  <a:gd name="connsiteX136" fmla="*/ 9643994 w 10437078"/>
                  <a:gd name="connsiteY136" fmla="*/ 5205107 h 13008962"/>
                  <a:gd name="connsiteX137" fmla="*/ 9791338 w 10437078"/>
                  <a:gd name="connsiteY137" fmla="*/ 5140813 h 13008962"/>
                  <a:gd name="connsiteX138" fmla="*/ 9877063 w 10437078"/>
                  <a:gd name="connsiteY138" fmla="*/ 5156895 h 13008962"/>
                  <a:gd name="connsiteX139" fmla="*/ 10008325 w 10437078"/>
                  <a:gd name="connsiteY139" fmla="*/ 5355137 h 13008962"/>
                  <a:gd name="connsiteX140" fmla="*/ 10008325 w 10437078"/>
                  <a:gd name="connsiteY140" fmla="*/ 4146940 h 13008962"/>
                  <a:gd name="connsiteX141" fmla="*/ 9946706 w 10437078"/>
                  <a:gd name="connsiteY141" fmla="*/ 4299634 h 13008962"/>
                  <a:gd name="connsiteX142" fmla="*/ 9518081 w 10437078"/>
                  <a:gd name="connsiteY142" fmla="*/ 4728259 h 13008962"/>
                  <a:gd name="connsiteX143" fmla="*/ 9215369 w 10437078"/>
                  <a:gd name="connsiteY143" fmla="*/ 4728259 h 13008962"/>
                  <a:gd name="connsiteX144" fmla="*/ 9153761 w 10437078"/>
                  <a:gd name="connsiteY144" fmla="*/ 4575565 h 13008962"/>
                  <a:gd name="connsiteX145" fmla="*/ 9153761 w 10437078"/>
                  <a:gd name="connsiteY145" fmla="*/ 4500550 h 13008962"/>
                  <a:gd name="connsiteX146" fmla="*/ 9215369 w 10437078"/>
                  <a:gd name="connsiteY146" fmla="*/ 4347857 h 13008962"/>
                  <a:gd name="connsiteX147" fmla="*/ 9643994 w 10437078"/>
                  <a:gd name="connsiteY147" fmla="*/ 3919232 h 13008962"/>
                  <a:gd name="connsiteX148" fmla="*/ 9791338 w 10437078"/>
                  <a:gd name="connsiteY148" fmla="*/ 3854938 h 13008962"/>
                  <a:gd name="connsiteX149" fmla="*/ 9877063 w 10437078"/>
                  <a:gd name="connsiteY149" fmla="*/ 3871020 h 13008962"/>
                  <a:gd name="connsiteX150" fmla="*/ 10008325 w 10437078"/>
                  <a:gd name="connsiteY150" fmla="*/ 4069262 h 13008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</a:cxnLst>
                <a:rect l="l" t="t" r="r" b="b"/>
                <a:pathLst>
                  <a:path w="10437078" h="13008962">
                    <a:moveTo>
                      <a:pt x="10040489" y="3479885"/>
                    </a:moveTo>
                    <a:cubicBezTo>
                      <a:pt x="9893145" y="3418266"/>
                      <a:pt x="9729730" y="3412917"/>
                      <a:pt x="9579723" y="3466490"/>
                    </a:cubicBezTo>
                    <a:lnTo>
                      <a:pt x="9579723" y="642938"/>
                    </a:lnTo>
                    <a:cubicBezTo>
                      <a:pt x="9579723" y="289316"/>
                      <a:pt x="9290407" y="0"/>
                      <a:pt x="8936785" y="0"/>
                    </a:cubicBezTo>
                    <a:lnTo>
                      <a:pt x="4221911" y="0"/>
                    </a:lnTo>
                    <a:cubicBezTo>
                      <a:pt x="3868289" y="0"/>
                      <a:pt x="3578973" y="289316"/>
                      <a:pt x="3578973" y="642938"/>
                    </a:cubicBezTo>
                    <a:lnTo>
                      <a:pt x="3578973" y="4781854"/>
                    </a:lnTo>
                    <a:cubicBezTo>
                      <a:pt x="3439664" y="4819356"/>
                      <a:pt x="3313763" y="4891685"/>
                      <a:pt x="3211967" y="4993492"/>
                    </a:cubicBezTo>
                    <a:lnTo>
                      <a:pt x="2052051" y="6153408"/>
                    </a:lnTo>
                    <a:cubicBezTo>
                      <a:pt x="1931499" y="6273960"/>
                      <a:pt x="1864530" y="6437375"/>
                      <a:pt x="1864530" y="6608825"/>
                    </a:cubicBezTo>
                    <a:lnTo>
                      <a:pt x="1864530" y="8433167"/>
                    </a:lnTo>
                    <a:cubicBezTo>
                      <a:pt x="1864530" y="8604617"/>
                      <a:pt x="1797562" y="8768032"/>
                      <a:pt x="1677010" y="8888584"/>
                    </a:cubicBezTo>
                    <a:lnTo>
                      <a:pt x="0" y="10565594"/>
                    </a:lnTo>
                    <a:lnTo>
                      <a:pt x="302712" y="10868306"/>
                    </a:lnTo>
                    <a:lnTo>
                      <a:pt x="1979722" y="9188667"/>
                    </a:lnTo>
                    <a:cubicBezTo>
                      <a:pt x="2180638" y="8987751"/>
                      <a:pt x="2293155" y="8714505"/>
                      <a:pt x="2293155" y="8430538"/>
                    </a:cubicBezTo>
                    <a:lnTo>
                      <a:pt x="2293155" y="6606196"/>
                    </a:lnTo>
                    <a:cubicBezTo>
                      <a:pt x="2293155" y="6549938"/>
                      <a:pt x="2314587" y="6493680"/>
                      <a:pt x="2354774" y="6453503"/>
                    </a:cubicBezTo>
                    <a:lnTo>
                      <a:pt x="3514691" y="5293586"/>
                    </a:lnTo>
                    <a:cubicBezTo>
                      <a:pt x="3667384" y="5140893"/>
                      <a:pt x="3916524" y="5140893"/>
                      <a:pt x="4069229" y="5293586"/>
                    </a:cubicBezTo>
                    <a:cubicBezTo>
                      <a:pt x="4221934" y="5446280"/>
                      <a:pt x="4221922" y="5695419"/>
                      <a:pt x="4069229" y="5848125"/>
                    </a:cubicBezTo>
                    <a:lnTo>
                      <a:pt x="3337892" y="6582148"/>
                    </a:lnTo>
                    <a:cubicBezTo>
                      <a:pt x="3217339" y="6702700"/>
                      <a:pt x="3150371" y="6866114"/>
                      <a:pt x="3150371" y="7037564"/>
                    </a:cubicBezTo>
                    <a:lnTo>
                      <a:pt x="3150371" y="7806415"/>
                    </a:lnTo>
                    <a:lnTo>
                      <a:pt x="3442373" y="8098417"/>
                    </a:lnTo>
                    <a:cubicBezTo>
                      <a:pt x="3804030" y="8460073"/>
                      <a:pt x="4007621" y="8950306"/>
                      <a:pt x="4007621" y="9462016"/>
                    </a:cubicBezTo>
                    <a:lnTo>
                      <a:pt x="4007621" y="10072812"/>
                    </a:lnTo>
                    <a:cubicBezTo>
                      <a:pt x="4007621" y="10426434"/>
                      <a:pt x="4296937" y="10715749"/>
                      <a:pt x="4650559" y="10715749"/>
                    </a:cubicBezTo>
                    <a:lnTo>
                      <a:pt x="5205096" y="10715749"/>
                    </a:lnTo>
                    <a:lnTo>
                      <a:pt x="4963992" y="10956854"/>
                    </a:lnTo>
                    <a:cubicBezTo>
                      <a:pt x="4843440" y="11077406"/>
                      <a:pt x="4680025" y="11144386"/>
                      <a:pt x="4508575" y="11144386"/>
                    </a:cubicBezTo>
                    <a:lnTo>
                      <a:pt x="4146919" y="11144386"/>
                    </a:lnTo>
                    <a:cubicBezTo>
                      <a:pt x="3862951" y="11144386"/>
                      <a:pt x="3589706" y="11256857"/>
                      <a:pt x="3388789" y="11457797"/>
                    </a:cubicBezTo>
                    <a:lnTo>
                      <a:pt x="2140405" y="12706181"/>
                    </a:lnTo>
                    <a:lnTo>
                      <a:pt x="2443117" y="13008962"/>
                    </a:lnTo>
                    <a:lnTo>
                      <a:pt x="3691501" y="11760578"/>
                    </a:lnTo>
                    <a:cubicBezTo>
                      <a:pt x="3812054" y="11639991"/>
                      <a:pt x="3975469" y="11573011"/>
                      <a:pt x="4146919" y="11573011"/>
                    </a:cubicBezTo>
                    <a:lnTo>
                      <a:pt x="4508575" y="11573011"/>
                    </a:lnTo>
                    <a:cubicBezTo>
                      <a:pt x="4792542" y="11573011"/>
                      <a:pt x="5065788" y="11460540"/>
                      <a:pt x="5266704" y="11259601"/>
                    </a:cubicBezTo>
                    <a:lnTo>
                      <a:pt x="5810521" y="10715749"/>
                    </a:lnTo>
                    <a:lnTo>
                      <a:pt x="8936854" y="10715749"/>
                    </a:lnTo>
                    <a:cubicBezTo>
                      <a:pt x="9290476" y="10715749"/>
                      <a:pt x="9579792" y="10426434"/>
                      <a:pt x="9579792" y="10072812"/>
                    </a:cubicBezTo>
                    <a:lnTo>
                      <a:pt x="9579792" y="9041438"/>
                    </a:lnTo>
                    <a:cubicBezTo>
                      <a:pt x="9670866" y="9009296"/>
                      <a:pt x="9751242" y="8955713"/>
                      <a:pt x="9820896" y="8888744"/>
                    </a:cubicBezTo>
                    <a:lnTo>
                      <a:pt x="10249521" y="8460119"/>
                    </a:lnTo>
                    <a:cubicBezTo>
                      <a:pt x="10370073" y="8339567"/>
                      <a:pt x="10437042" y="8176153"/>
                      <a:pt x="10437042" y="8004703"/>
                    </a:cubicBezTo>
                    <a:lnTo>
                      <a:pt x="10437042" y="7929699"/>
                    </a:lnTo>
                    <a:cubicBezTo>
                      <a:pt x="10439716" y="7680559"/>
                      <a:pt x="10295058" y="7455537"/>
                      <a:pt x="10070036" y="7351055"/>
                    </a:cubicBezTo>
                    <a:lnTo>
                      <a:pt x="10246847" y="7174245"/>
                    </a:lnTo>
                    <a:cubicBezTo>
                      <a:pt x="10367399" y="7053692"/>
                      <a:pt x="10434367" y="6890278"/>
                      <a:pt x="10434367" y="6718828"/>
                    </a:cubicBezTo>
                    <a:lnTo>
                      <a:pt x="10434367" y="6643812"/>
                    </a:lnTo>
                    <a:cubicBezTo>
                      <a:pt x="10437042" y="6394672"/>
                      <a:pt x="10292384" y="6169650"/>
                      <a:pt x="10067361" y="6065168"/>
                    </a:cubicBezTo>
                    <a:lnTo>
                      <a:pt x="10244172" y="5888358"/>
                    </a:lnTo>
                    <a:cubicBezTo>
                      <a:pt x="10364724" y="5767805"/>
                      <a:pt x="10431692" y="5604391"/>
                      <a:pt x="10431692" y="5432941"/>
                    </a:cubicBezTo>
                    <a:lnTo>
                      <a:pt x="10431692" y="5357937"/>
                    </a:lnTo>
                    <a:cubicBezTo>
                      <a:pt x="10434367" y="5108798"/>
                      <a:pt x="10289709" y="4883775"/>
                      <a:pt x="10064687" y="4779294"/>
                    </a:cubicBezTo>
                    <a:lnTo>
                      <a:pt x="10241497" y="4602483"/>
                    </a:lnTo>
                    <a:cubicBezTo>
                      <a:pt x="10362049" y="4481931"/>
                      <a:pt x="10429018" y="4318516"/>
                      <a:pt x="10429018" y="4147066"/>
                    </a:cubicBezTo>
                    <a:lnTo>
                      <a:pt x="10429018" y="4072051"/>
                    </a:lnTo>
                    <a:cubicBezTo>
                      <a:pt x="10439728" y="3812201"/>
                      <a:pt x="10281674" y="3576457"/>
                      <a:pt x="10040581" y="3480011"/>
                    </a:cubicBezTo>
                    <a:close/>
                    <a:moveTo>
                      <a:pt x="8020580" y="428647"/>
                    </a:moveTo>
                    <a:lnTo>
                      <a:pt x="7953612" y="693857"/>
                    </a:lnTo>
                    <a:cubicBezTo>
                      <a:pt x="7929494" y="790303"/>
                      <a:pt x="7843769" y="857272"/>
                      <a:pt x="7744660" y="857272"/>
                    </a:cubicBezTo>
                    <a:lnTo>
                      <a:pt x="5413968" y="857272"/>
                    </a:lnTo>
                    <a:cubicBezTo>
                      <a:pt x="5314848" y="857272"/>
                      <a:pt x="5229123" y="790303"/>
                      <a:pt x="5205017" y="693857"/>
                    </a:cubicBezTo>
                    <a:lnTo>
                      <a:pt x="5138037" y="428647"/>
                    </a:lnTo>
                    <a:close/>
                    <a:moveTo>
                      <a:pt x="9151075" y="10072709"/>
                    </a:moveTo>
                    <a:cubicBezTo>
                      <a:pt x="9151075" y="10190576"/>
                      <a:pt x="9054629" y="10287022"/>
                      <a:pt x="8936762" y="10287022"/>
                    </a:cubicBezTo>
                    <a:lnTo>
                      <a:pt x="4650513" y="10287022"/>
                    </a:lnTo>
                    <a:cubicBezTo>
                      <a:pt x="4532647" y="10287022"/>
                      <a:pt x="4436200" y="10190576"/>
                      <a:pt x="4436200" y="10072709"/>
                    </a:cubicBezTo>
                    <a:lnTo>
                      <a:pt x="4436200" y="9459238"/>
                    </a:lnTo>
                    <a:cubicBezTo>
                      <a:pt x="4438875" y="8832371"/>
                      <a:pt x="4189747" y="8232342"/>
                      <a:pt x="3745040" y="7792973"/>
                    </a:cubicBezTo>
                    <a:lnTo>
                      <a:pt x="3578950" y="7626884"/>
                    </a:lnTo>
                    <a:lnTo>
                      <a:pt x="3578950" y="7034844"/>
                    </a:lnTo>
                    <a:cubicBezTo>
                      <a:pt x="3578950" y="6978585"/>
                      <a:pt x="3600382" y="6922327"/>
                      <a:pt x="3640569" y="6882151"/>
                    </a:cubicBezTo>
                    <a:lnTo>
                      <a:pt x="4371907" y="6150814"/>
                    </a:lnTo>
                    <a:cubicBezTo>
                      <a:pt x="4693375" y="5832020"/>
                      <a:pt x="4693375" y="5312320"/>
                      <a:pt x="4371907" y="4990897"/>
                    </a:cubicBezTo>
                    <a:cubicBezTo>
                      <a:pt x="4270100" y="4889102"/>
                      <a:pt x="4144198" y="4816772"/>
                      <a:pt x="4004901" y="4779259"/>
                    </a:cubicBezTo>
                    <a:lnTo>
                      <a:pt x="4004901" y="642971"/>
                    </a:lnTo>
                    <a:cubicBezTo>
                      <a:pt x="4004901" y="525105"/>
                      <a:pt x="4101336" y="428658"/>
                      <a:pt x="4219213" y="428658"/>
                    </a:cubicBezTo>
                    <a:lnTo>
                      <a:pt x="4696061" y="428658"/>
                    </a:lnTo>
                    <a:lnTo>
                      <a:pt x="4789822" y="798350"/>
                    </a:lnTo>
                    <a:cubicBezTo>
                      <a:pt x="4862151" y="1084992"/>
                      <a:pt x="5119326" y="1285908"/>
                      <a:pt x="5414003" y="1285908"/>
                    </a:cubicBezTo>
                    <a:lnTo>
                      <a:pt x="7744694" y="1285908"/>
                    </a:lnTo>
                    <a:cubicBezTo>
                      <a:pt x="8039371" y="1285908"/>
                      <a:pt x="8296546" y="1084992"/>
                      <a:pt x="8368875" y="798350"/>
                    </a:cubicBezTo>
                    <a:lnTo>
                      <a:pt x="8462635" y="428658"/>
                    </a:lnTo>
                    <a:lnTo>
                      <a:pt x="8936797" y="428658"/>
                    </a:lnTo>
                    <a:cubicBezTo>
                      <a:pt x="9054663" y="428658"/>
                      <a:pt x="9151110" y="525099"/>
                      <a:pt x="9151110" y="642971"/>
                    </a:cubicBezTo>
                    <a:lnTo>
                      <a:pt x="9151110" y="3806795"/>
                    </a:lnTo>
                    <a:lnTo>
                      <a:pt x="8910005" y="4047899"/>
                    </a:lnTo>
                    <a:cubicBezTo>
                      <a:pt x="8789452" y="4168451"/>
                      <a:pt x="8722485" y="4331866"/>
                      <a:pt x="8722485" y="4503316"/>
                    </a:cubicBezTo>
                    <a:lnTo>
                      <a:pt x="8722485" y="4575645"/>
                    </a:lnTo>
                    <a:cubicBezTo>
                      <a:pt x="8719798" y="4824785"/>
                      <a:pt x="8864468" y="5049807"/>
                      <a:pt x="9089490" y="5154289"/>
                    </a:cubicBezTo>
                    <a:lnTo>
                      <a:pt x="8912679" y="5331100"/>
                    </a:lnTo>
                    <a:cubicBezTo>
                      <a:pt x="8792127" y="5451652"/>
                      <a:pt x="8725159" y="5615067"/>
                      <a:pt x="8725159" y="5786517"/>
                    </a:cubicBezTo>
                    <a:lnTo>
                      <a:pt x="8725159" y="5858846"/>
                    </a:lnTo>
                    <a:cubicBezTo>
                      <a:pt x="8722473" y="6107985"/>
                      <a:pt x="8867143" y="6333008"/>
                      <a:pt x="9092165" y="6437489"/>
                    </a:cubicBezTo>
                    <a:lnTo>
                      <a:pt x="8915354" y="6614300"/>
                    </a:lnTo>
                    <a:cubicBezTo>
                      <a:pt x="8794802" y="6734852"/>
                      <a:pt x="8727833" y="6898267"/>
                      <a:pt x="8727833" y="7069717"/>
                    </a:cubicBezTo>
                    <a:lnTo>
                      <a:pt x="8727833" y="7142046"/>
                    </a:lnTo>
                    <a:cubicBezTo>
                      <a:pt x="8725148" y="7391186"/>
                      <a:pt x="8869817" y="7616208"/>
                      <a:pt x="9094839" y="7720690"/>
                    </a:cubicBezTo>
                    <a:lnTo>
                      <a:pt x="8918029" y="7897500"/>
                    </a:lnTo>
                    <a:cubicBezTo>
                      <a:pt x="8797477" y="8018053"/>
                      <a:pt x="8730508" y="8181467"/>
                      <a:pt x="8730508" y="8352917"/>
                    </a:cubicBezTo>
                    <a:lnTo>
                      <a:pt x="8730508" y="8425246"/>
                    </a:lnTo>
                    <a:cubicBezTo>
                      <a:pt x="8727822" y="8685096"/>
                      <a:pt x="8885888" y="8920840"/>
                      <a:pt x="9126992" y="9019960"/>
                    </a:cubicBezTo>
                    <a:cubicBezTo>
                      <a:pt x="9137702" y="9025321"/>
                      <a:pt x="9148423" y="9028007"/>
                      <a:pt x="9159133" y="9033356"/>
                    </a:cubicBezTo>
                    <a:lnTo>
                      <a:pt x="9159133" y="10072778"/>
                    </a:lnTo>
                    <a:close/>
                    <a:moveTo>
                      <a:pt x="10008325" y="8004565"/>
                    </a:moveTo>
                    <a:cubicBezTo>
                      <a:pt x="10008325" y="8060824"/>
                      <a:pt x="9986894" y="8117082"/>
                      <a:pt x="9946706" y="8157259"/>
                    </a:cubicBezTo>
                    <a:lnTo>
                      <a:pt x="9518081" y="8585883"/>
                    </a:lnTo>
                    <a:cubicBezTo>
                      <a:pt x="9435042" y="8668934"/>
                      <a:pt x="9298408" y="8668934"/>
                      <a:pt x="9215369" y="8585883"/>
                    </a:cubicBezTo>
                    <a:cubicBezTo>
                      <a:pt x="9175193" y="8545696"/>
                      <a:pt x="9153761" y="8492123"/>
                      <a:pt x="9153761" y="8433190"/>
                    </a:cubicBezTo>
                    <a:lnTo>
                      <a:pt x="9153761" y="8358175"/>
                    </a:lnTo>
                    <a:cubicBezTo>
                      <a:pt x="9153761" y="8301928"/>
                      <a:pt x="9175193" y="8245670"/>
                      <a:pt x="9215369" y="8205482"/>
                    </a:cubicBezTo>
                    <a:lnTo>
                      <a:pt x="9643994" y="7776857"/>
                    </a:lnTo>
                    <a:cubicBezTo>
                      <a:pt x="9681507" y="7736680"/>
                      <a:pt x="9735080" y="7712563"/>
                      <a:pt x="9791338" y="7712563"/>
                    </a:cubicBezTo>
                    <a:cubicBezTo>
                      <a:pt x="9820816" y="7712563"/>
                      <a:pt x="9850283" y="7717924"/>
                      <a:pt x="9877063" y="7728645"/>
                    </a:cubicBezTo>
                    <a:cubicBezTo>
                      <a:pt x="9957439" y="7760786"/>
                      <a:pt x="10011011" y="7838476"/>
                      <a:pt x="10008325" y="7926887"/>
                    </a:cubicBezTo>
                    <a:close/>
                    <a:moveTo>
                      <a:pt x="10008325" y="6718690"/>
                    </a:moveTo>
                    <a:cubicBezTo>
                      <a:pt x="10008325" y="6774949"/>
                      <a:pt x="9986894" y="6831207"/>
                      <a:pt x="9946706" y="6871384"/>
                    </a:cubicBezTo>
                    <a:lnTo>
                      <a:pt x="9518081" y="7300009"/>
                    </a:lnTo>
                    <a:cubicBezTo>
                      <a:pt x="9435042" y="7383059"/>
                      <a:pt x="9298408" y="7383059"/>
                      <a:pt x="9215369" y="7300009"/>
                    </a:cubicBezTo>
                    <a:cubicBezTo>
                      <a:pt x="9175193" y="7259821"/>
                      <a:pt x="9153761" y="7206248"/>
                      <a:pt x="9153761" y="7147315"/>
                    </a:cubicBezTo>
                    <a:lnTo>
                      <a:pt x="9153761" y="7072300"/>
                    </a:lnTo>
                    <a:cubicBezTo>
                      <a:pt x="9153761" y="7016053"/>
                      <a:pt x="9175193" y="6959795"/>
                      <a:pt x="9215369" y="6919607"/>
                    </a:cubicBezTo>
                    <a:lnTo>
                      <a:pt x="9643994" y="6490982"/>
                    </a:lnTo>
                    <a:cubicBezTo>
                      <a:pt x="9681507" y="6450805"/>
                      <a:pt x="9735080" y="6426688"/>
                      <a:pt x="9791338" y="6426688"/>
                    </a:cubicBezTo>
                    <a:cubicBezTo>
                      <a:pt x="9820816" y="6426688"/>
                      <a:pt x="9850283" y="6432049"/>
                      <a:pt x="9877063" y="6442770"/>
                    </a:cubicBezTo>
                    <a:cubicBezTo>
                      <a:pt x="9957439" y="6474911"/>
                      <a:pt x="10011011" y="6552601"/>
                      <a:pt x="10008325" y="6641012"/>
                    </a:cubicBezTo>
                    <a:close/>
                    <a:moveTo>
                      <a:pt x="10008325" y="5432815"/>
                    </a:moveTo>
                    <a:cubicBezTo>
                      <a:pt x="10008325" y="5489074"/>
                      <a:pt x="9986894" y="5545332"/>
                      <a:pt x="9946706" y="5585509"/>
                    </a:cubicBezTo>
                    <a:lnTo>
                      <a:pt x="9518081" y="6014134"/>
                    </a:lnTo>
                    <a:cubicBezTo>
                      <a:pt x="9435042" y="6097184"/>
                      <a:pt x="9298408" y="6097184"/>
                      <a:pt x="9215369" y="6014134"/>
                    </a:cubicBezTo>
                    <a:cubicBezTo>
                      <a:pt x="9175193" y="5973946"/>
                      <a:pt x="9153761" y="5920373"/>
                      <a:pt x="9153761" y="5861440"/>
                    </a:cubicBezTo>
                    <a:lnTo>
                      <a:pt x="9153761" y="5786425"/>
                    </a:lnTo>
                    <a:cubicBezTo>
                      <a:pt x="9153761" y="5730178"/>
                      <a:pt x="9175193" y="5673920"/>
                      <a:pt x="9215369" y="5633732"/>
                    </a:cubicBezTo>
                    <a:lnTo>
                      <a:pt x="9643994" y="5205107"/>
                    </a:lnTo>
                    <a:cubicBezTo>
                      <a:pt x="9681507" y="5164930"/>
                      <a:pt x="9735080" y="5140813"/>
                      <a:pt x="9791338" y="5140813"/>
                    </a:cubicBezTo>
                    <a:cubicBezTo>
                      <a:pt x="9820816" y="5140813"/>
                      <a:pt x="9850283" y="5146174"/>
                      <a:pt x="9877063" y="5156895"/>
                    </a:cubicBezTo>
                    <a:cubicBezTo>
                      <a:pt x="9957439" y="5189036"/>
                      <a:pt x="10011011" y="5266726"/>
                      <a:pt x="10008325" y="5355137"/>
                    </a:cubicBezTo>
                    <a:close/>
                    <a:moveTo>
                      <a:pt x="10008325" y="4146940"/>
                    </a:moveTo>
                    <a:cubicBezTo>
                      <a:pt x="10008325" y="4203199"/>
                      <a:pt x="9986894" y="4259457"/>
                      <a:pt x="9946706" y="4299634"/>
                    </a:cubicBezTo>
                    <a:lnTo>
                      <a:pt x="9518081" y="4728259"/>
                    </a:lnTo>
                    <a:cubicBezTo>
                      <a:pt x="9435042" y="4811309"/>
                      <a:pt x="9298408" y="4811309"/>
                      <a:pt x="9215369" y="4728259"/>
                    </a:cubicBezTo>
                    <a:cubicBezTo>
                      <a:pt x="9175193" y="4688071"/>
                      <a:pt x="9153761" y="4634498"/>
                      <a:pt x="9153761" y="4575565"/>
                    </a:cubicBezTo>
                    <a:lnTo>
                      <a:pt x="9153761" y="4500550"/>
                    </a:lnTo>
                    <a:cubicBezTo>
                      <a:pt x="9153761" y="4444303"/>
                      <a:pt x="9175193" y="4388045"/>
                      <a:pt x="9215369" y="4347857"/>
                    </a:cubicBezTo>
                    <a:lnTo>
                      <a:pt x="9643994" y="3919232"/>
                    </a:lnTo>
                    <a:cubicBezTo>
                      <a:pt x="9681507" y="3879055"/>
                      <a:pt x="9735080" y="3854938"/>
                      <a:pt x="9791338" y="3854938"/>
                    </a:cubicBezTo>
                    <a:cubicBezTo>
                      <a:pt x="9820816" y="3854938"/>
                      <a:pt x="9850283" y="3860299"/>
                      <a:pt x="9877063" y="3871020"/>
                    </a:cubicBezTo>
                    <a:cubicBezTo>
                      <a:pt x="9957439" y="3903161"/>
                      <a:pt x="10011011" y="3980851"/>
                      <a:pt x="10008325" y="4069262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EFEB47B4-A620-CD54-A661-CA48319B8244}"/>
                  </a:ext>
                </a:extLst>
              </p:cNvPr>
              <p:cNvSpPr/>
              <p:nvPr/>
            </p:nvSpPr>
            <p:spPr>
              <a:xfrm>
                <a:off x="10477500" y="3624578"/>
                <a:ext cx="3429000" cy="4305006"/>
              </a:xfrm>
              <a:custGeom>
                <a:avLst/>
                <a:gdLst>
                  <a:gd name="connsiteX0" fmla="*/ 0 w 3429000"/>
                  <a:gd name="connsiteY0" fmla="*/ 734023 h 4305006"/>
                  <a:gd name="connsiteX1" fmla="*/ 0 w 3429000"/>
                  <a:gd name="connsiteY1" fmla="*/ 1518944 h 4305006"/>
                  <a:gd name="connsiteX2" fmla="*/ 214313 w 3429000"/>
                  <a:gd name="connsiteY2" fmla="*/ 1518944 h 4305006"/>
                  <a:gd name="connsiteX3" fmla="*/ 214313 w 3429000"/>
                  <a:gd name="connsiteY3" fmla="*/ 3019132 h 4305006"/>
                  <a:gd name="connsiteX4" fmla="*/ 0 w 3429000"/>
                  <a:gd name="connsiteY4" fmla="*/ 3019132 h 4305006"/>
                  <a:gd name="connsiteX5" fmla="*/ 0 w 3429000"/>
                  <a:gd name="connsiteY5" fmla="*/ 4305007 h 4305006"/>
                  <a:gd name="connsiteX6" fmla="*/ 3429000 w 3429000"/>
                  <a:gd name="connsiteY6" fmla="*/ 4305007 h 4305006"/>
                  <a:gd name="connsiteX7" fmla="*/ 3429000 w 3429000"/>
                  <a:gd name="connsiteY7" fmla="*/ 3019132 h 4305006"/>
                  <a:gd name="connsiteX8" fmla="*/ 3214688 w 3429000"/>
                  <a:gd name="connsiteY8" fmla="*/ 3019132 h 4305006"/>
                  <a:gd name="connsiteX9" fmla="*/ 3214688 w 3429000"/>
                  <a:gd name="connsiteY9" fmla="*/ 1518944 h 4305006"/>
                  <a:gd name="connsiteX10" fmla="*/ 3429000 w 3429000"/>
                  <a:gd name="connsiteY10" fmla="*/ 1518944 h 4305006"/>
                  <a:gd name="connsiteX11" fmla="*/ 3429000 w 3429000"/>
                  <a:gd name="connsiteY11" fmla="*/ 734023 h 4305006"/>
                  <a:gd name="connsiteX12" fmla="*/ 1714500 w 3429000"/>
                  <a:gd name="connsiteY12" fmla="*/ 0 h 4305006"/>
                  <a:gd name="connsiteX13" fmla="*/ 3000375 w 3429000"/>
                  <a:gd name="connsiteY13" fmla="*/ 3876359 h 4305006"/>
                  <a:gd name="connsiteX14" fmla="*/ 428625 w 3429000"/>
                  <a:gd name="connsiteY14" fmla="*/ 3876359 h 4305006"/>
                  <a:gd name="connsiteX15" fmla="*/ 428625 w 3429000"/>
                  <a:gd name="connsiteY15" fmla="*/ 3447734 h 4305006"/>
                  <a:gd name="connsiteX16" fmla="*/ 3000375 w 3429000"/>
                  <a:gd name="connsiteY16" fmla="*/ 3447734 h 4305006"/>
                  <a:gd name="connsiteX17" fmla="*/ 642938 w 3429000"/>
                  <a:gd name="connsiteY17" fmla="*/ 3019109 h 4305006"/>
                  <a:gd name="connsiteX18" fmla="*/ 642938 w 3429000"/>
                  <a:gd name="connsiteY18" fmla="*/ 1518921 h 4305006"/>
                  <a:gd name="connsiteX19" fmla="*/ 1071563 w 3429000"/>
                  <a:gd name="connsiteY19" fmla="*/ 1518921 h 4305006"/>
                  <a:gd name="connsiteX20" fmla="*/ 1071563 w 3429000"/>
                  <a:gd name="connsiteY20" fmla="*/ 3019109 h 4305006"/>
                  <a:gd name="connsiteX21" fmla="*/ 1500188 w 3429000"/>
                  <a:gd name="connsiteY21" fmla="*/ 3019109 h 4305006"/>
                  <a:gd name="connsiteX22" fmla="*/ 1500188 w 3429000"/>
                  <a:gd name="connsiteY22" fmla="*/ 1518921 h 4305006"/>
                  <a:gd name="connsiteX23" fmla="*/ 1928813 w 3429000"/>
                  <a:gd name="connsiteY23" fmla="*/ 1518921 h 4305006"/>
                  <a:gd name="connsiteX24" fmla="*/ 1928813 w 3429000"/>
                  <a:gd name="connsiteY24" fmla="*/ 3019109 h 4305006"/>
                  <a:gd name="connsiteX25" fmla="*/ 2357438 w 3429000"/>
                  <a:gd name="connsiteY25" fmla="*/ 3019109 h 4305006"/>
                  <a:gd name="connsiteX26" fmla="*/ 2357438 w 3429000"/>
                  <a:gd name="connsiteY26" fmla="*/ 1518921 h 4305006"/>
                  <a:gd name="connsiteX27" fmla="*/ 2786063 w 3429000"/>
                  <a:gd name="connsiteY27" fmla="*/ 1518921 h 4305006"/>
                  <a:gd name="connsiteX28" fmla="*/ 2786063 w 3429000"/>
                  <a:gd name="connsiteY28" fmla="*/ 3019109 h 4305006"/>
                  <a:gd name="connsiteX29" fmla="*/ 3000375 w 3429000"/>
                  <a:gd name="connsiteY29" fmla="*/ 1090296 h 4305006"/>
                  <a:gd name="connsiteX30" fmla="*/ 428625 w 3429000"/>
                  <a:gd name="connsiteY30" fmla="*/ 1090296 h 4305006"/>
                  <a:gd name="connsiteX31" fmla="*/ 428625 w 3429000"/>
                  <a:gd name="connsiteY31" fmla="*/ 1017967 h 4305006"/>
                  <a:gd name="connsiteX32" fmla="*/ 1714500 w 3429000"/>
                  <a:gd name="connsiteY32" fmla="*/ 466115 h 4305006"/>
                  <a:gd name="connsiteX33" fmla="*/ 3000375 w 3429000"/>
                  <a:gd name="connsiteY33" fmla="*/ 1017967 h 4305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429000" h="4305006">
                    <a:moveTo>
                      <a:pt x="0" y="734023"/>
                    </a:moveTo>
                    <a:lnTo>
                      <a:pt x="0" y="1518944"/>
                    </a:lnTo>
                    <a:lnTo>
                      <a:pt x="214313" y="1518944"/>
                    </a:lnTo>
                    <a:lnTo>
                      <a:pt x="214313" y="3019132"/>
                    </a:lnTo>
                    <a:lnTo>
                      <a:pt x="0" y="3019132"/>
                    </a:lnTo>
                    <a:lnTo>
                      <a:pt x="0" y="4305007"/>
                    </a:lnTo>
                    <a:lnTo>
                      <a:pt x="3429000" y="4305007"/>
                    </a:lnTo>
                    <a:lnTo>
                      <a:pt x="3429000" y="3019132"/>
                    </a:lnTo>
                    <a:lnTo>
                      <a:pt x="3214688" y="3019132"/>
                    </a:lnTo>
                    <a:lnTo>
                      <a:pt x="3214688" y="1518944"/>
                    </a:lnTo>
                    <a:lnTo>
                      <a:pt x="3429000" y="1518944"/>
                    </a:lnTo>
                    <a:lnTo>
                      <a:pt x="3429000" y="734023"/>
                    </a:lnTo>
                    <a:lnTo>
                      <a:pt x="1714500" y="0"/>
                    </a:lnTo>
                    <a:close/>
                    <a:moveTo>
                      <a:pt x="3000375" y="3876359"/>
                    </a:moveTo>
                    <a:lnTo>
                      <a:pt x="428625" y="3876359"/>
                    </a:lnTo>
                    <a:lnTo>
                      <a:pt x="428625" y="3447734"/>
                    </a:lnTo>
                    <a:lnTo>
                      <a:pt x="3000375" y="3447734"/>
                    </a:lnTo>
                    <a:close/>
                    <a:moveTo>
                      <a:pt x="642938" y="3019109"/>
                    </a:moveTo>
                    <a:lnTo>
                      <a:pt x="642938" y="1518921"/>
                    </a:lnTo>
                    <a:lnTo>
                      <a:pt x="1071563" y="1518921"/>
                    </a:lnTo>
                    <a:lnTo>
                      <a:pt x="1071563" y="3019109"/>
                    </a:lnTo>
                    <a:close/>
                    <a:moveTo>
                      <a:pt x="1500188" y="3019109"/>
                    </a:moveTo>
                    <a:lnTo>
                      <a:pt x="1500188" y="1518921"/>
                    </a:lnTo>
                    <a:lnTo>
                      <a:pt x="1928813" y="1518921"/>
                    </a:lnTo>
                    <a:lnTo>
                      <a:pt x="1928813" y="3019109"/>
                    </a:lnTo>
                    <a:close/>
                    <a:moveTo>
                      <a:pt x="2357438" y="3019109"/>
                    </a:moveTo>
                    <a:lnTo>
                      <a:pt x="2357438" y="1518921"/>
                    </a:lnTo>
                    <a:lnTo>
                      <a:pt x="2786063" y="1518921"/>
                    </a:lnTo>
                    <a:lnTo>
                      <a:pt x="2786063" y="3019109"/>
                    </a:lnTo>
                    <a:close/>
                    <a:moveTo>
                      <a:pt x="3000375" y="1090296"/>
                    </a:moveTo>
                    <a:lnTo>
                      <a:pt x="428625" y="1090296"/>
                    </a:lnTo>
                    <a:lnTo>
                      <a:pt x="428625" y="1017967"/>
                    </a:lnTo>
                    <a:lnTo>
                      <a:pt x="1714500" y="466115"/>
                    </a:lnTo>
                    <a:lnTo>
                      <a:pt x="3000375" y="1017967"/>
                    </a:ln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CAC17320-1337-2D1A-CA9C-FE391C6A1AE1}"/>
                  </a:ext>
                </a:extLst>
              </p:cNvPr>
              <p:cNvSpPr/>
              <p:nvPr/>
            </p:nvSpPr>
            <p:spPr>
              <a:xfrm>
                <a:off x="16762171" y="4848857"/>
                <a:ext cx="786298" cy="4018330"/>
              </a:xfrm>
              <a:custGeom>
                <a:avLst/>
                <a:gdLst>
                  <a:gd name="connsiteX0" fmla="*/ 0 w 786298"/>
                  <a:gd name="connsiteY0" fmla="*/ 160683 h 4018330"/>
                  <a:gd name="connsiteX1" fmla="*/ 0 w 786298"/>
                  <a:gd name="connsiteY1" fmla="*/ 3857602 h 4018330"/>
                  <a:gd name="connsiteX2" fmla="*/ 396507 w 786298"/>
                  <a:gd name="connsiteY2" fmla="*/ 4018331 h 4018330"/>
                  <a:gd name="connsiteX3" fmla="*/ 396507 w 786298"/>
                  <a:gd name="connsiteY3" fmla="*/ 0 h 4018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6298" h="4018330">
                    <a:moveTo>
                      <a:pt x="0" y="160683"/>
                    </a:moveTo>
                    <a:cubicBezTo>
                      <a:pt x="476860" y="1347460"/>
                      <a:pt x="476860" y="2670826"/>
                      <a:pt x="0" y="3857602"/>
                    </a:cubicBezTo>
                    <a:lnTo>
                      <a:pt x="396507" y="4018331"/>
                    </a:lnTo>
                    <a:cubicBezTo>
                      <a:pt x="916229" y="2729827"/>
                      <a:pt x="916229" y="1288504"/>
                      <a:pt x="396507" y="0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052C2D11-5DA0-A2B7-9AC2-075A45516DE9}"/>
                  </a:ext>
                </a:extLst>
              </p:cNvPr>
              <p:cNvSpPr/>
              <p:nvPr/>
            </p:nvSpPr>
            <p:spPr>
              <a:xfrm>
                <a:off x="17744808" y="4420140"/>
                <a:ext cx="876737" cy="4878323"/>
              </a:xfrm>
              <a:custGeom>
                <a:avLst/>
                <a:gdLst>
                  <a:gd name="connsiteX0" fmla="*/ 396506 w 876737"/>
                  <a:gd name="connsiteY0" fmla="*/ 69 h 4878323"/>
                  <a:gd name="connsiteX1" fmla="*/ 0 w 876737"/>
                  <a:gd name="connsiteY1" fmla="*/ 163483 h 4878323"/>
                  <a:gd name="connsiteX2" fmla="*/ 0 w 876737"/>
                  <a:gd name="connsiteY2" fmla="*/ 4714909 h 4878323"/>
                  <a:gd name="connsiteX3" fmla="*/ 396506 w 876737"/>
                  <a:gd name="connsiteY3" fmla="*/ 4878324 h 4878323"/>
                  <a:gd name="connsiteX4" fmla="*/ 396506 w 876737"/>
                  <a:gd name="connsiteY4" fmla="*/ 0 h 4878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6737" h="4878323">
                    <a:moveTo>
                      <a:pt x="396506" y="69"/>
                    </a:moveTo>
                    <a:lnTo>
                      <a:pt x="0" y="163483"/>
                    </a:lnTo>
                    <a:cubicBezTo>
                      <a:pt x="594702" y="1623437"/>
                      <a:pt x="594702" y="3257584"/>
                      <a:pt x="0" y="4714909"/>
                    </a:cubicBezTo>
                    <a:lnTo>
                      <a:pt x="396506" y="4878324"/>
                    </a:lnTo>
                    <a:cubicBezTo>
                      <a:pt x="1036815" y="3313786"/>
                      <a:pt x="1036815" y="1561795"/>
                      <a:pt x="396506" y="0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B6F2DD66-4595-A5C9-CE8C-564E3428C46A}"/>
                  </a:ext>
                </a:extLst>
              </p:cNvPr>
              <p:cNvSpPr/>
              <p:nvPr/>
            </p:nvSpPr>
            <p:spPr>
              <a:xfrm>
                <a:off x="6852978" y="4848811"/>
                <a:ext cx="768850" cy="1596622"/>
              </a:xfrm>
              <a:custGeom>
                <a:avLst/>
                <a:gdLst>
                  <a:gd name="connsiteX0" fmla="*/ 768850 w 768850"/>
                  <a:gd name="connsiteY0" fmla="*/ 160729 h 1596622"/>
                  <a:gd name="connsiteX1" fmla="*/ 372367 w 768850"/>
                  <a:gd name="connsiteY1" fmla="*/ 0 h 1596622"/>
                  <a:gd name="connsiteX2" fmla="*/ 0 w 768850"/>
                  <a:gd name="connsiteY2" fmla="*/ 1561795 h 1596622"/>
                  <a:gd name="connsiteX3" fmla="*/ 425950 w 768850"/>
                  <a:gd name="connsiteY3" fmla="*/ 1596623 h 1596622"/>
                  <a:gd name="connsiteX4" fmla="*/ 768850 w 768850"/>
                  <a:gd name="connsiteY4" fmla="*/ 160786 h 1596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8850" h="1596622">
                    <a:moveTo>
                      <a:pt x="768850" y="160729"/>
                    </a:moveTo>
                    <a:lnTo>
                      <a:pt x="372367" y="0"/>
                    </a:lnTo>
                    <a:cubicBezTo>
                      <a:pt x="171450" y="498280"/>
                      <a:pt x="45537" y="1026026"/>
                      <a:pt x="0" y="1561795"/>
                    </a:cubicBezTo>
                    <a:lnTo>
                      <a:pt x="425950" y="1596623"/>
                    </a:lnTo>
                    <a:cubicBezTo>
                      <a:pt x="466138" y="1103704"/>
                      <a:pt x="581330" y="618820"/>
                      <a:pt x="768850" y="160786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DF9167F-9B50-7214-D33E-07526EC11DC2}"/>
                  </a:ext>
                </a:extLst>
              </p:cNvPr>
              <p:cNvSpPr/>
              <p:nvPr/>
            </p:nvSpPr>
            <p:spPr>
              <a:xfrm>
                <a:off x="5761939" y="4420243"/>
                <a:ext cx="876680" cy="4875581"/>
              </a:xfrm>
              <a:custGeom>
                <a:avLst/>
                <a:gdLst>
                  <a:gd name="connsiteX0" fmla="*/ 876681 w 876680"/>
                  <a:gd name="connsiteY0" fmla="*/ 4714841 h 4875581"/>
                  <a:gd name="connsiteX1" fmla="*/ 876681 w 876680"/>
                  <a:gd name="connsiteY1" fmla="*/ 163415 h 4875581"/>
                  <a:gd name="connsiteX2" fmla="*/ 480197 w 876680"/>
                  <a:gd name="connsiteY2" fmla="*/ 0 h 4875581"/>
                  <a:gd name="connsiteX3" fmla="*/ 480197 w 876680"/>
                  <a:gd name="connsiteY3" fmla="*/ 4875581 h 4875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6680" h="4875581">
                    <a:moveTo>
                      <a:pt x="876681" y="4714841"/>
                    </a:moveTo>
                    <a:cubicBezTo>
                      <a:pt x="281967" y="3254887"/>
                      <a:pt x="281967" y="1620740"/>
                      <a:pt x="876681" y="163415"/>
                    </a:cubicBezTo>
                    <a:lnTo>
                      <a:pt x="480197" y="0"/>
                    </a:lnTo>
                    <a:cubicBezTo>
                      <a:pt x="-160066" y="1561795"/>
                      <a:pt x="-160066" y="3313786"/>
                      <a:pt x="480197" y="4875581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58C2F69C-301E-0E4F-8EDC-980D5B762B78}"/>
              </a:ext>
            </a:extLst>
          </p:cNvPr>
          <p:cNvGrpSpPr/>
          <p:nvPr/>
        </p:nvGrpSpPr>
        <p:grpSpPr>
          <a:xfrm>
            <a:off x="17864500" y="11024654"/>
            <a:ext cx="4111580" cy="664106"/>
            <a:chOff x="2856028" y="11768990"/>
            <a:chExt cx="4111580" cy="664106"/>
          </a:xfrm>
        </p:grpSpPr>
        <p:sp>
          <p:nvSpPr>
            <p:cNvPr id="8" name="Effective Presentation Template with Techy Look &amp; Feel.…">
              <a:extLst>
                <a:ext uri="{FF2B5EF4-FFF2-40B4-BE49-F238E27FC236}">
                  <a16:creationId xmlns:a16="http://schemas.microsoft.com/office/drawing/2014/main" id="{FB6826AB-C407-7505-8A4A-D5468B1A7AF7}"/>
                </a:ext>
              </a:extLst>
            </p:cNvPr>
            <p:cNvSpPr txBox="1"/>
            <p:nvPr/>
          </p:nvSpPr>
          <p:spPr>
            <a:xfrm>
              <a:off x="3827325" y="11870211"/>
              <a:ext cx="3140283" cy="46166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0" indent="0" algn="just">
                <a:lnSpc>
                  <a:spcPct val="100000"/>
                </a:lnSpc>
                <a:buNone/>
              </a:pPr>
              <a:r>
                <a:rPr lang="en-US" sz="3000" b="1" dirty="0">
                  <a:solidFill>
                    <a:srgbClr val="FFFFFF"/>
                  </a:solidFill>
                  <a:latin typeface="DM Sans" pitchFamily="2" charset="0"/>
                  <a:ea typeface="Inter" pitchFamily="34" charset="-122"/>
                  <a:cs typeface="Lato" panose="020F0502020204030203" pitchFamily="34" charset="0"/>
                </a:rPr>
                <a:t>by Luigi </a:t>
              </a:r>
              <a:r>
                <a:rPr lang="en-US" sz="3000" b="1" dirty="0" err="1">
                  <a:solidFill>
                    <a:srgbClr val="FFFFFF"/>
                  </a:solidFill>
                  <a:latin typeface="DM Sans" pitchFamily="2" charset="0"/>
                  <a:ea typeface="Inter" pitchFamily="34" charset="-122"/>
                  <a:cs typeface="Lato" panose="020F0502020204030203" pitchFamily="34" charset="0"/>
                </a:rPr>
                <a:t>Wewege</a:t>
              </a:r>
              <a:endParaRPr lang="en-US" sz="3000" b="1" dirty="0">
                <a:solidFill>
                  <a:srgbClr val="FFFFFF"/>
                </a:solidFill>
                <a:latin typeface="DM Sans" pitchFamily="2" charset="0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9C1B053-DEFD-30DF-F0B9-70815C070D96}"/>
                </a:ext>
              </a:extLst>
            </p:cNvPr>
            <p:cNvSpPr/>
            <p:nvPr/>
          </p:nvSpPr>
          <p:spPr>
            <a:xfrm>
              <a:off x="2856028" y="11768990"/>
              <a:ext cx="664106" cy="664106"/>
            </a:xfrm>
            <a:prstGeom prst="ellipse">
              <a:avLst/>
            </a:prstGeom>
            <a:solidFill>
              <a:srgbClr val="18D0F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3000" dirty="0">
                  <a:solidFill>
                    <a:srgbClr val="011832"/>
                  </a:solidFill>
                  <a:latin typeface="DM Sans" pitchFamily="2" charset="0"/>
                  <a:ea typeface="+mn-ea"/>
                  <a:cs typeface="+mn-cs"/>
                  <a:sym typeface="Helvetica Neue Medium"/>
                </a:rPr>
                <a:t>L</a:t>
              </a:r>
              <a:endParaRPr kumimoji="0" lang="en-US" sz="3000" b="0" i="0" u="none" strike="noStrike" cap="none" spc="0" normalizeH="0" baseline="0" dirty="0">
                <a:ln>
                  <a:noFill/>
                </a:ln>
                <a:solidFill>
                  <a:srgbClr val="011832"/>
                </a:solidFill>
                <a:effectLst/>
                <a:uFillTx/>
                <a:latin typeface="DM Sans" pitchFamily="2" charset="0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3" name="Grupo 2">
            <a:extLst>
              <a:ext uri="{FF2B5EF4-FFF2-40B4-BE49-F238E27FC236}">
                <a16:creationId xmlns:a16="http://schemas.microsoft.com/office/drawing/2014/main" id="{D07FA034-BCC0-6419-BF06-6AE8E759E507}"/>
              </a:ext>
            </a:extLst>
          </p:cNvPr>
          <p:cNvGrpSpPr/>
          <p:nvPr/>
        </p:nvGrpSpPr>
        <p:grpSpPr>
          <a:xfrm>
            <a:off x="1905513" y="1005771"/>
            <a:ext cx="12425999" cy="6172944"/>
            <a:chOff x="1905513" y="1005771"/>
            <a:chExt cx="12425999" cy="6172944"/>
          </a:xfrm>
        </p:grpSpPr>
        <p:pic>
          <p:nvPicPr>
            <p:cNvPr id="11" name="Picture 2">
              <a:extLst>
                <a:ext uri="{FF2B5EF4-FFF2-40B4-BE49-F238E27FC236}">
                  <a16:creationId xmlns:a16="http://schemas.microsoft.com/office/drawing/2014/main" id="{137D33EF-615D-4BB0-424C-9CD735C781F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16514" t="16514" r="16514" b="16514"/>
            <a:stretch/>
          </p:blipFill>
          <p:spPr>
            <a:xfrm>
              <a:off x="6592438" y="1005771"/>
              <a:ext cx="3421361" cy="3421361"/>
            </a:xfrm>
            <a:prstGeom prst="rect">
              <a:avLst/>
            </a:prstGeom>
            <a:noFill/>
          </p:spPr>
        </p:pic>
        <p:sp>
          <p:nvSpPr>
            <p:cNvPr id="12" name="1">
              <a:extLst>
                <a:ext uri="{FF2B5EF4-FFF2-40B4-BE49-F238E27FC236}">
                  <a16:creationId xmlns:a16="http://schemas.microsoft.com/office/drawing/2014/main" id="{BF3D0412-3C10-0138-9692-E3AEE4A0F0E1}"/>
                </a:ext>
              </a:extLst>
            </p:cNvPr>
            <p:cNvSpPr>
              <a:spLocks/>
            </p:cNvSpPr>
            <p:nvPr/>
          </p:nvSpPr>
          <p:spPr>
            <a:xfrm>
              <a:off x="1905513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sz="4400" b="1" dirty="0"/>
                <a:t>1</a:t>
              </a:r>
            </a:p>
          </p:txBody>
        </p:sp>
        <p:sp>
          <p:nvSpPr>
            <p:cNvPr id="13" name="1">
              <a:extLst>
                <a:ext uri="{FF2B5EF4-FFF2-40B4-BE49-F238E27FC236}">
                  <a16:creationId xmlns:a16="http://schemas.microsoft.com/office/drawing/2014/main" id="{F6FADA39-C16C-D9A6-88C9-D05B6E327022}"/>
                </a:ext>
              </a:extLst>
            </p:cNvPr>
            <p:cNvSpPr>
              <a:spLocks/>
            </p:cNvSpPr>
            <p:nvPr/>
          </p:nvSpPr>
          <p:spPr>
            <a:xfrm>
              <a:off x="3314412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2</a:t>
              </a:r>
              <a:endParaRPr sz="4400" b="1" dirty="0"/>
            </a:p>
          </p:txBody>
        </p:sp>
        <p:sp>
          <p:nvSpPr>
            <p:cNvPr id="14" name="1">
              <a:extLst>
                <a:ext uri="{FF2B5EF4-FFF2-40B4-BE49-F238E27FC236}">
                  <a16:creationId xmlns:a16="http://schemas.microsoft.com/office/drawing/2014/main" id="{B6EE2913-03F3-9FC6-66CA-26C8ED51378D}"/>
                </a:ext>
              </a:extLst>
            </p:cNvPr>
            <p:cNvSpPr>
              <a:spLocks/>
            </p:cNvSpPr>
            <p:nvPr/>
          </p:nvSpPr>
          <p:spPr>
            <a:xfrm>
              <a:off x="4728481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3</a:t>
              </a:r>
              <a:endParaRPr sz="4400" b="1" dirty="0"/>
            </a:p>
          </p:txBody>
        </p:sp>
        <p:sp>
          <p:nvSpPr>
            <p:cNvPr id="15" name="Today’s Science is Technology for Tomorrow. Together We Can Achieve Better Life.">
              <a:extLst>
                <a:ext uri="{FF2B5EF4-FFF2-40B4-BE49-F238E27FC236}">
                  <a16:creationId xmlns:a16="http://schemas.microsoft.com/office/drawing/2014/main" id="{BAA18055-9CC8-039B-7A89-6EDF869EDDFC}"/>
                </a:ext>
              </a:extLst>
            </p:cNvPr>
            <p:cNvSpPr txBox="1">
              <a:spLocks/>
            </p:cNvSpPr>
            <p:nvPr/>
          </p:nvSpPr>
          <p:spPr>
            <a:xfrm>
              <a:off x="5815043" y="4510408"/>
              <a:ext cx="5176817" cy="13336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>
                <a:lnSpc>
                  <a:spcPct val="100000"/>
                </a:lnSpc>
                <a:defRPr sz="8000" b="1">
                  <a:solidFill>
                    <a:srgbClr val="FFFFFF"/>
                  </a:solidFill>
                </a:defRPr>
              </a:lvl1pPr>
            </a:lstStyle>
            <a:p>
              <a:pPr algn="ctr"/>
              <a:r>
                <a:rPr lang="en-US" dirty="0">
                  <a:latin typeface="DM Sans" pitchFamily="2" charset="0"/>
                </a:rPr>
                <a:t>Modules</a:t>
              </a:r>
              <a:endParaRPr dirty="0">
                <a:latin typeface="DM Sans" pitchFamily="2" charset="0"/>
              </a:endParaRPr>
            </a:p>
          </p:txBody>
        </p:sp>
        <p:sp>
          <p:nvSpPr>
            <p:cNvPr id="16" name="1">
              <a:extLst>
                <a:ext uri="{FF2B5EF4-FFF2-40B4-BE49-F238E27FC236}">
                  <a16:creationId xmlns:a16="http://schemas.microsoft.com/office/drawing/2014/main" id="{4FA27E06-6BB8-DF66-6D82-DA80D296F6F6}"/>
                </a:ext>
              </a:extLst>
            </p:cNvPr>
            <p:cNvSpPr>
              <a:spLocks/>
            </p:cNvSpPr>
            <p:nvPr/>
          </p:nvSpPr>
          <p:spPr>
            <a:xfrm>
              <a:off x="6174081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4</a:t>
              </a:r>
              <a:endParaRPr sz="4400" b="1" dirty="0"/>
            </a:p>
          </p:txBody>
        </p:sp>
        <p:sp>
          <p:nvSpPr>
            <p:cNvPr id="17" name="1">
              <a:extLst>
                <a:ext uri="{FF2B5EF4-FFF2-40B4-BE49-F238E27FC236}">
                  <a16:creationId xmlns:a16="http://schemas.microsoft.com/office/drawing/2014/main" id="{BEC98E9B-B69F-94ED-7B00-11084D57DD04}"/>
                </a:ext>
              </a:extLst>
            </p:cNvPr>
            <p:cNvSpPr>
              <a:spLocks/>
            </p:cNvSpPr>
            <p:nvPr/>
          </p:nvSpPr>
          <p:spPr>
            <a:xfrm>
              <a:off x="7551449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5</a:t>
              </a:r>
              <a:endParaRPr sz="4400" b="1" dirty="0"/>
            </a:p>
          </p:txBody>
        </p:sp>
        <p:sp>
          <p:nvSpPr>
            <p:cNvPr id="19" name="1">
              <a:extLst>
                <a:ext uri="{FF2B5EF4-FFF2-40B4-BE49-F238E27FC236}">
                  <a16:creationId xmlns:a16="http://schemas.microsoft.com/office/drawing/2014/main" id="{1820A19D-71A1-55CF-AF01-4942A59469F6}"/>
                </a:ext>
              </a:extLst>
            </p:cNvPr>
            <p:cNvSpPr>
              <a:spLocks/>
            </p:cNvSpPr>
            <p:nvPr/>
          </p:nvSpPr>
          <p:spPr>
            <a:xfrm>
              <a:off x="8933987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6</a:t>
              </a:r>
              <a:endParaRPr sz="4400" b="1" dirty="0"/>
            </a:p>
          </p:txBody>
        </p:sp>
        <p:sp>
          <p:nvSpPr>
            <p:cNvPr id="37" name="1">
              <a:extLst>
                <a:ext uri="{FF2B5EF4-FFF2-40B4-BE49-F238E27FC236}">
                  <a16:creationId xmlns:a16="http://schemas.microsoft.com/office/drawing/2014/main" id="{7F8F9601-C2AA-1561-4993-60ED793055ED}"/>
                </a:ext>
              </a:extLst>
            </p:cNvPr>
            <p:cNvSpPr>
              <a:spLocks/>
            </p:cNvSpPr>
            <p:nvPr/>
          </p:nvSpPr>
          <p:spPr>
            <a:xfrm>
              <a:off x="10347307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7</a:t>
              </a:r>
              <a:endParaRPr sz="4400" b="1" dirty="0"/>
            </a:p>
          </p:txBody>
        </p:sp>
        <p:sp>
          <p:nvSpPr>
            <p:cNvPr id="38" name="1">
              <a:extLst>
                <a:ext uri="{FF2B5EF4-FFF2-40B4-BE49-F238E27FC236}">
                  <a16:creationId xmlns:a16="http://schemas.microsoft.com/office/drawing/2014/main" id="{EDF8F69A-043F-15ED-F26E-4DEDE2D2CD5D}"/>
                </a:ext>
              </a:extLst>
            </p:cNvPr>
            <p:cNvSpPr>
              <a:spLocks/>
            </p:cNvSpPr>
            <p:nvPr/>
          </p:nvSpPr>
          <p:spPr>
            <a:xfrm>
              <a:off x="11729096" y="6081157"/>
              <a:ext cx="1189002" cy="1097558"/>
            </a:xfrm>
            <a:prstGeom prst="ellipse">
              <a:avLst/>
            </a:prstGeom>
            <a:solidFill>
              <a:srgbClr val="18D0F8"/>
            </a:solidFill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8</a:t>
              </a:r>
              <a:endParaRPr sz="4400" b="1" dirty="0"/>
            </a:p>
          </p:txBody>
        </p:sp>
        <p:sp>
          <p:nvSpPr>
            <p:cNvPr id="39" name="1">
              <a:extLst>
                <a:ext uri="{FF2B5EF4-FFF2-40B4-BE49-F238E27FC236}">
                  <a16:creationId xmlns:a16="http://schemas.microsoft.com/office/drawing/2014/main" id="{9DFDCA5B-EFBE-912F-9444-2ED78E303027}"/>
                </a:ext>
              </a:extLst>
            </p:cNvPr>
            <p:cNvSpPr>
              <a:spLocks/>
            </p:cNvSpPr>
            <p:nvPr/>
          </p:nvSpPr>
          <p:spPr>
            <a:xfrm>
              <a:off x="13142510" y="6075941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9</a:t>
              </a:r>
              <a:endParaRPr sz="4400" b="1" dirty="0"/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5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3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vol="10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3-19T22_12_23_Daniel_pre_s75_sb75_se45_m2">
            <a:hlinkClick r:id="" action="ppaction://media"/>
            <a:extLst>
              <a:ext uri="{FF2B5EF4-FFF2-40B4-BE49-F238E27FC236}">
                <a16:creationId xmlns:a16="http://schemas.microsoft.com/office/drawing/2014/main" id="{DDFD23F8-A2BD-8618-7B21-1D9CE76EA649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092870" y="12383729"/>
            <a:ext cx="609600" cy="6096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28D43D66-75E9-D3FF-CFE5-3E27E11ACC35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" name="Rectangle">
            <a:extLst>
              <a:ext uri="{FF2B5EF4-FFF2-40B4-BE49-F238E27FC236}">
                <a16:creationId xmlns:a16="http://schemas.microsoft.com/office/drawing/2014/main" id="{9973D73B-EBD8-DEBC-7673-CC2CBF771ECE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We Creates Stuff That Work.…">
            <a:extLst>
              <a:ext uri="{FF2B5EF4-FFF2-40B4-BE49-F238E27FC236}">
                <a16:creationId xmlns:a16="http://schemas.microsoft.com/office/drawing/2014/main" id="{CF6A9197-B45E-F018-628B-E9E4A6CBBF03}"/>
              </a:ext>
            </a:extLst>
          </p:cNvPr>
          <p:cNvSpPr txBox="1"/>
          <p:nvPr/>
        </p:nvSpPr>
        <p:spPr>
          <a:xfrm>
            <a:off x="827540" y="1067377"/>
            <a:ext cx="22858370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8 - DeFi (Decentralized Finance) and Its Impact on Banking</a:t>
            </a:r>
          </a:p>
        </p:txBody>
      </p:sp>
      <p:grpSp>
        <p:nvGrpSpPr>
          <p:cNvPr id="12291" name="Grupo 12290">
            <a:extLst>
              <a:ext uri="{FF2B5EF4-FFF2-40B4-BE49-F238E27FC236}">
                <a16:creationId xmlns:a16="http://schemas.microsoft.com/office/drawing/2014/main" id="{95072F18-D3FC-A32A-3DDC-9122318B5AF4}"/>
              </a:ext>
            </a:extLst>
          </p:cNvPr>
          <p:cNvGrpSpPr/>
          <p:nvPr/>
        </p:nvGrpSpPr>
        <p:grpSpPr>
          <a:xfrm>
            <a:off x="1650678" y="6239798"/>
            <a:ext cx="11656564" cy="5495828"/>
            <a:chOff x="9910632" y="4847059"/>
            <a:chExt cx="12678029" cy="7662595"/>
          </a:xfrm>
        </p:grpSpPr>
        <p:sp>
          <p:nvSpPr>
            <p:cNvPr id="61" name="Rectangle: Rounded Corners 6">
              <a:extLst>
                <a:ext uri="{FF2B5EF4-FFF2-40B4-BE49-F238E27FC236}">
                  <a16:creationId xmlns:a16="http://schemas.microsoft.com/office/drawing/2014/main" id="{1CFB9913-D013-0780-F2F2-DCAF8C8FD282}"/>
                </a:ext>
              </a:extLst>
            </p:cNvPr>
            <p:cNvSpPr/>
            <p:nvPr/>
          </p:nvSpPr>
          <p:spPr>
            <a:xfrm rot="16200000">
              <a:off x="12418349" y="2339342"/>
              <a:ext cx="7662595" cy="12678029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89" name="CuadroTexto 12288">
              <a:extLst>
                <a:ext uri="{FF2B5EF4-FFF2-40B4-BE49-F238E27FC236}">
                  <a16:creationId xmlns:a16="http://schemas.microsoft.com/office/drawing/2014/main" id="{31B2615E-36E2-6A42-C7E5-162DD0B9F15A}"/>
                </a:ext>
              </a:extLst>
            </p:cNvPr>
            <p:cNvSpPr txBox="1"/>
            <p:nvPr/>
          </p:nvSpPr>
          <p:spPr>
            <a:xfrm>
              <a:off x="10815145" y="6242769"/>
              <a:ext cx="11540358" cy="520665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  <a:defRPr sz="4000">
                  <a:solidFill>
                    <a:srgbClr val="FFFFFF"/>
                  </a:solidFill>
                  <a:latin typeface="DM Sans" pitchFamily="2" charset="0"/>
                </a:defRPr>
              </a:lvl1pPr>
            </a:lstStyle>
            <a:p>
              <a:r>
                <a:rPr lang="en-US" sz="3600" dirty="0"/>
                <a:t>What is DeFi, and how does it differ from traditional banking?</a:t>
              </a:r>
            </a:p>
            <a:p>
              <a:r>
                <a:rPr lang="en-US" sz="3600" dirty="0"/>
                <a:t>The role of smart contracts in DeFi applications</a:t>
              </a:r>
            </a:p>
            <a:p>
              <a:r>
                <a:rPr lang="en-US" sz="3600" dirty="0"/>
                <a:t>How banks are adapting to the rise of DeFi services</a:t>
              </a:r>
            </a:p>
          </p:txBody>
        </p:sp>
      </p:grpSp>
      <p:pic>
        <p:nvPicPr>
          <p:cNvPr id="5" name="Picture 2">
            <a:extLst>
              <a:ext uri="{FF2B5EF4-FFF2-40B4-BE49-F238E27FC236}">
                <a16:creationId xmlns:a16="http://schemas.microsoft.com/office/drawing/2014/main" id="{11F74C43-E26F-4786-92C4-82508BD8E4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5101" y="5925158"/>
            <a:ext cx="8503823" cy="636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37968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97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CCB5753-43CA-6E93-3182-06A1AB44F5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3-19T22_14_16_Daniel_pre_s75_sb75_se45_m2">
            <a:hlinkClick r:id="" action="ppaction://media"/>
            <a:extLst>
              <a:ext uri="{FF2B5EF4-FFF2-40B4-BE49-F238E27FC236}">
                <a16:creationId xmlns:a16="http://schemas.microsoft.com/office/drawing/2014/main" id="{E91ADC62-D646-EC63-9D11-ADE2FFA7839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228529" y="12225325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93BE9155-E583-A0FB-520A-2E6C49BDD403}"/>
              </a:ext>
            </a:extLst>
          </p:cNvPr>
          <p:cNvSpPr/>
          <p:nvPr/>
        </p:nvSpPr>
        <p:spPr>
          <a:xfrm>
            <a:off x="0" y="-4097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70E4F981-9DE6-CDBD-784E-6BDC348C60A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8" r="60512"/>
          <a:stretch/>
        </p:blipFill>
        <p:spPr>
          <a:xfrm>
            <a:off x="14934215" y="948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>
            <a:extLst>
              <a:ext uri="{FF2B5EF4-FFF2-40B4-BE49-F238E27FC236}">
                <a16:creationId xmlns:a16="http://schemas.microsoft.com/office/drawing/2014/main" id="{3B42917F-D29B-FE31-FEEF-EF074A0DD3D3}"/>
              </a:ext>
            </a:extLst>
          </p:cNvPr>
          <p:cNvSpPr/>
          <p:nvPr/>
        </p:nvSpPr>
        <p:spPr>
          <a:xfrm>
            <a:off x="14934215" y="5046"/>
            <a:ext cx="9479281" cy="13706858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5924737B-A4BB-57F8-58B3-BFE00B9046A5}"/>
              </a:ext>
            </a:extLst>
          </p:cNvPr>
          <p:cNvSpPr txBox="1"/>
          <p:nvPr/>
        </p:nvSpPr>
        <p:spPr>
          <a:xfrm>
            <a:off x="827541" y="1402458"/>
            <a:ext cx="13140708" cy="37959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8 - Digital Assets in Cross-Border Payments &amp; Remittances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FA7F510B-E788-9706-CF15-7340350A393A}"/>
              </a:ext>
            </a:extLst>
          </p:cNvPr>
          <p:cNvGrpSpPr/>
          <p:nvPr/>
        </p:nvGrpSpPr>
        <p:grpSpPr>
          <a:xfrm>
            <a:off x="827544" y="6320124"/>
            <a:ext cx="12400985" cy="5301605"/>
            <a:chOff x="177558" y="4866970"/>
            <a:chExt cx="12940662" cy="5301605"/>
          </a:xfrm>
        </p:grpSpPr>
        <p:sp>
          <p:nvSpPr>
            <p:cNvPr id="81" name="Effective Presentation Template with Techy Look &amp; Feel.…">
              <a:extLst>
                <a:ext uri="{FF2B5EF4-FFF2-40B4-BE49-F238E27FC236}">
                  <a16:creationId xmlns:a16="http://schemas.microsoft.com/office/drawing/2014/main" id="{3EFB2093-0953-8205-6B5E-8AB3797DA607}"/>
                </a:ext>
              </a:extLst>
            </p:cNvPr>
            <p:cNvSpPr txBox="1">
              <a:spLocks/>
            </p:cNvSpPr>
            <p:nvPr/>
          </p:nvSpPr>
          <p:spPr>
            <a:xfrm>
              <a:off x="1288194" y="5656927"/>
              <a:ext cx="11121293" cy="37343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How digital currencies enhance international payments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The role of blockchain in reducing costs and transaction times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Real-world use cases: XRP, USDC, and CBDCs in remittances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D25FCC95-8C7B-E2DC-DB87-60045981DE30}"/>
                </a:ext>
              </a:extLst>
            </p:cNvPr>
            <p:cNvSpPr/>
            <p:nvPr/>
          </p:nvSpPr>
          <p:spPr>
            <a:xfrm rot="5400000">
              <a:off x="3997086" y="1047442"/>
              <a:ext cx="5301605" cy="12940662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45839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711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82B8334-D12B-EC52-E19C-1456B30D46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3-19T22_15_54_Daniel_pre_s75_sb75_se45_m2">
            <a:hlinkClick r:id="" action="ppaction://media"/>
            <a:extLst>
              <a:ext uri="{FF2B5EF4-FFF2-40B4-BE49-F238E27FC236}">
                <a16:creationId xmlns:a16="http://schemas.microsoft.com/office/drawing/2014/main" id="{BA7D20A4-4EC0-D141-7861-617EAFED08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953542" y="12171271"/>
            <a:ext cx="609600" cy="6096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7E5EF37D-1A66-B88E-D55B-CE8C5B16D6FF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67DBBFCB-0B63-DD69-7184-4DF20AA9145E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/>
          <a:srcRect l="47707" t="148" r="12859" b="-148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E13C9E43-6C5D-86C1-019F-DDA972D8FF1D}"/>
              </a:ext>
            </a:extLst>
          </p:cNvPr>
          <p:cNvSpPr>
            <a:spLocks/>
          </p:cNvSpPr>
          <p:nvPr/>
        </p:nvSpPr>
        <p:spPr>
          <a:xfrm>
            <a:off x="0" y="-10178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BF7F57FF-A098-9AE5-6383-58415A4ADA73}"/>
              </a:ext>
            </a:extLst>
          </p:cNvPr>
          <p:cNvSpPr txBox="1"/>
          <p:nvPr/>
        </p:nvSpPr>
        <p:spPr>
          <a:xfrm>
            <a:off x="10378743" y="1402458"/>
            <a:ext cx="13017285" cy="34265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7200" dirty="0">
                <a:latin typeface="DM Sans" pitchFamily="2" charset="0"/>
              </a:rPr>
              <a:t>Module 8 - AI and Machine Learning in Digital Asset Management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A80B512F-490D-BB0F-3144-99AB7F7EE2EF}"/>
              </a:ext>
            </a:extLst>
          </p:cNvPr>
          <p:cNvGrpSpPr/>
          <p:nvPr/>
        </p:nvGrpSpPr>
        <p:grpSpPr>
          <a:xfrm>
            <a:off x="10766324" y="5898336"/>
            <a:ext cx="12187218" cy="5251446"/>
            <a:chOff x="10423700" y="4824246"/>
            <a:chExt cx="12529841" cy="5762493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84244CD7-2D1B-85C7-A645-403ACC9BD364}"/>
                </a:ext>
              </a:extLst>
            </p:cNvPr>
            <p:cNvSpPr txBox="1">
              <a:spLocks/>
            </p:cNvSpPr>
            <p:nvPr/>
          </p:nvSpPr>
          <p:spPr>
            <a:xfrm>
              <a:off x="11473306" y="6007652"/>
              <a:ext cx="10686564" cy="34898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How AI enhances digital asset trading and portfolio management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Predictive analytics for crypto price movements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AI-powered risk assessment for digital assets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86DC70B8-E732-FA83-6837-B971B39357A2}"/>
                </a:ext>
              </a:extLst>
            </p:cNvPr>
            <p:cNvSpPr/>
            <p:nvPr/>
          </p:nvSpPr>
          <p:spPr>
            <a:xfrm rot="16200000">
              <a:off x="13807374" y="1440572"/>
              <a:ext cx="5762493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39427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7293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3-19T22_19_57_Daniel_pre_s75_sb75_se45_m2">
            <a:hlinkClick r:id="" action="ppaction://media"/>
            <a:extLst>
              <a:ext uri="{FF2B5EF4-FFF2-40B4-BE49-F238E27FC236}">
                <a16:creationId xmlns:a16="http://schemas.microsoft.com/office/drawing/2014/main" id="{65210B31-E064-AD33-1683-99ACA6AB716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924659" y="12130463"/>
            <a:ext cx="609600" cy="6096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28D43D66-75E9-D3FF-CFE5-3E27E11ACC35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" name="Rectangle">
            <a:extLst>
              <a:ext uri="{FF2B5EF4-FFF2-40B4-BE49-F238E27FC236}">
                <a16:creationId xmlns:a16="http://schemas.microsoft.com/office/drawing/2014/main" id="{9973D73B-EBD8-DEBC-7673-CC2CBF771ECE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We Creates Stuff That Work.…">
            <a:extLst>
              <a:ext uri="{FF2B5EF4-FFF2-40B4-BE49-F238E27FC236}">
                <a16:creationId xmlns:a16="http://schemas.microsoft.com/office/drawing/2014/main" id="{CF6A9197-B45E-F018-628B-E9E4A6CBBF03}"/>
              </a:ext>
            </a:extLst>
          </p:cNvPr>
          <p:cNvSpPr txBox="1"/>
          <p:nvPr/>
        </p:nvSpPr>
        <p:spPr>
          <a:xfrm>
            <a:off x="827540" y="1067377"/>
            <a:ext cx="22858370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8 - The Role of NFTs in Banking and Finance</a:t>
            </a:r>
          </a:p>
        </p:txBody>
      </p:sp>
      <p:grpSp>
        <p:nvGrpSpPr>
          <p:cNvPr id="12291" name="Grupo 12290">
            <a:extLst>
              <a:ext uri="{FF2B5EF4-FFF2-40B4-BE49-F238E27FC236}">
                <a16:creationId xmlns:a16="http://schemas.microsoft.com/office/drawing/2014/main" id="{95072F18-D3FC-A32A-3DDC-9122318B5AF4}"/>
              </a:ext>
            </a:extLst>
          </p:cNvPr>
          <p:cNvGrpSpPr/>
          <p:nvPr/>
        </p:nvGrpSpPr>
        <p:grpSpPr>
          <a:xfrm>
            <a:off x="1482465" y="6239801"/>
            <a:ext cx="11656564" cy="4998471"/>
            <a:chOff x="9910629" y="4847063"/>
            <a:chExt cx="12678029" cy="6969151"/>
          </a:xfrm>
        </p:grpSpPr>
        <p:sp>
          <p:nvSpPr>
            <p:cNvPr id="61" name="Rectangle: Rounded Corners 6">
              <a:extLst>
                <a:ext uri="{FF2B5EF4-FFF2-40B4-BE49-F238E27FC236}">
                  <a16:creationId xmlns:a16="http://schemas.microsoft.com/office/drawing/2014/main" id="{1CFB9913-D013-0780-F2F2-DCAF8C8FD282}"/>
                </a:ext>
              </a:extLst>
            </p:cNvPr>
            <p:cNvSpPr/>
            <p:nvPr/>
          </p:nvSpPr>
          <p:spPr>
            <a:xfrm rot="16200000">
              <a:off x="12765068" y="1992624"/>
              <a:ext cx="6969151" cy="12678029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89" name="CuadroTexto 12288">
              <a:extLst>
                <a:ext uri="{FF2B5EF4-FFF2-40B4-BE49-F238E27FC236}">
                  <a16:creationId xmlns:a16="http://schemas.microsoft.com/office/drawing/2014/main" id="{31B2615E-36E2-6A42-C7E5-162DD0B9F15A}"/>
                </a:ext>
              </a:extLst>
            </p:cNvPr>
            <p:cNvSpPr txBox="1"/>
            <p:nvPr/>
          </p:nvSpPr>
          <p:spPr>
            <a:xfrm>
              <a:off x="10815145" y="6242770"/>
              <a:ext cx="11540358" cy="443423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  <a:defRPr sz="4000">
                  <a:solidFill>
                    <a:srgbClr val="FFFFFF"/>
                  </a:solidFill>
                  <a:latin typeface="DM Sans" pitchFamily="2" charset="0"/>
                </a:defRPr>
              </a:lvl1pPr>
            </a:lstStyle>
            <a:p>
              <a:r>
                <a:rPr lang="en-US" sz="3600" dirty="0"/>
                <a:t>Understanding NFTs as unique digital assets</a:t>
              </a:r>
            </a:p>
            <a:p>
              <a:r>
                <a:rPr lang="en-US" sz="3600" dirty="0"/>
                <a:t>Use cases in financial services: Collateralized loans, asset ownership</a:t>
              </a:r>
            </a:p>
            <a:p>
              <a:r>
                <a:rPr lang="en-US" sz="3600" dirty="0"/>
                <a:t>NFT integration in banking and wealth management</a:t>
              </a:r>
            </a:p>
          </p:txBody>
        </p:sp>
      </p:grpSp>
      <p:pic>
        <p:nvPicPr>
          <p:cNvPr id="2050" name="Picture 2" descr="A Review on Decentralized Finance Ecosystems">
            <a:extLst>
              <a:ext uri="{FF2B5EF4-FFF2-40B4-BE49-F238E27FC236}">
                <a16:creationId xmlns:a16="http://schemas.microsoft.com/office/drawing/2014/main" id="{FFF27F27-55A9-7A20-1278-EA794009E9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669" y="5860814"/>
            <a:ext cx="8568194" cy="5753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16505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553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3-21T16_29_03_Daniel_pre_s75_sb75_se45_m2">
            <a:hlinkClick r:id="" action="ppaction://media"/>
            <a:extLst>
              <a:ext uri="{FF2B5EF4-FFF2-40B4-BE49-F238E27FC236}">
                <a16:creationId xmlns:a16="http://schemas.microsoft.com/office/drawing/2014/main" id="{74657AA6-2AD0-A597-39A0-486BB11C304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938922" y="12057216"/>
            <a:ext cx="609600" cy="6096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28D43D66-75E9-D3FF-CFE5-3E27E11ACC35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" name="Rectangle">
            <a:extLst>
              <a:ext uri="{FF2B5EF4-FFF2-40B4-BE49-F238E27FC236}">
                <a16:creationId xmlns:a16="http://schemas.microsoft.com/office/drawing/2014/main" id="{9973D73B-EBD8-DEBC-7673-CC2CBF771ECE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We Creates Stuff That Work.…">
            <a:extLst>
              <a:ext uri="{FF2B5EF4-FFF2-40B4-BE49-F238E27FC236}">
                <a16:creationId xmlns:a16="http://schemas.microsoft.com/office/drawing/2014/main" id="{CF6A9197-B45E-F018-628B-E9E4A6CBBF03}"/>
              </a:ext>
            </a:extLst>
          </p:cNvPr>
          <p:cNvSpPr txBox="1"/>
          <p:nvPr/>
        </p:nvSpPr>
        <p:spPr>
          <a:xfrm>
            <a:off x="827540" y="1067377"/>
            <a:ext cx="22858370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8 - Smart Contracts &amp; Automation in Banking</a:t>
            </a:r>
          </a:p>
        </p:txBody>
      </p:sp>
      <p:grpSp>
        <p:nvGrpSpPr>
          <p:cNvPr id="12291" name="Grupo 12290">
            <a:extLst>
              <a:ext uri="{FF2B5EF4-FFF2-40B4-BE49-F238E27FC236}">
                <a16:creationId xmlns:a16="http://schemas.microsoft.com/office/drawing/2014/main" id="{95072F18-D3FC-A32A-3DDC-9122318B5AF4}"/>
              </a:ext>
            </a:extLst>
          </p:cNvPr>
          <p:cNvGrpSpPr/>
          <p:nvPr/>
        </p:nvGrpSpPr>
        <p:grpSpPr>
          <a:xfrm>
            <a:off x="11282358" y="6096405"/>
            <a:ext cx="11656564" cy="5495828"/>
            <a:chOff x="9910632" y="4847059"/>
            <a:chExt cx="12678029" cy="7662595"/>
          </a:xfrm>
        </p:grpSpPr>
        <p:sp>
          <p:nvSpPr>
            <p:cNvPr id="61" name="Rectangle: Rounded Corners 6">
              <a:extLst>
                <a:ext uri="{FF2B5EF4-FFF2-40B4-BE49-F238E27FC236}">
                  <a16:creationId xmlns:a16="http://schemas.microsoft.com/office/drawing/2014/main" id="{1CFB9913-D013-0780-F2F2-DCAF8C8FD282}"/>
                </a:ext>
              </a:extLst>
            </p:cNvPr>
            <p:cNvSpPr/>
            <p:nvPr/>
          </p:nvSpPr>
          <p:spPr>
            <a:xfrm rot="16200000">
              <a:off x="12418349" y="2339342"/>
              <a:ext cx="7662595" cy="12678029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89" name="CuadroTexto 12288">
              <a:extLst>
                <a:ext uri="{FF2B5EF4-FFF2-40B4-BE49-F238E27FC236}">
                  <a16:creationId xmlns:a16="http://schemas.microsoft.com/office/drawing/2014/main" id="{31B2615E-36E2-6A42-C7E5-162DD0B9F15A}"/>
                </a:ext>
              </a:extLst>
            </p:cNvPr>
            <p:cNvSpPr txBox="1"/>
            <p:nvPr/>
          </p:nvSpPr>
          <p:spPr>
            <a:xfrm>
              <a:off x="10815145" y="6242769"/>
              <a:ext cx="11540358" cy="520665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  <a:defRPr sz="4000">
                  <a:solidFill>
                    <a:srgbClr val="FFFFFF"/>
                  </a:solidFill>
                  <a:latin typeface="DM Sans" pitchFamily="2" charset="0"/>
                </a:defRPr>
              </a:lvl1pPr>
            </a:lstStyle>
            <a:p>
              <a:r>
                <a:rPr lang="en-US" sz="3600" dirty="0"/>
                <a:t>How smart contracts improve transaction efficiency and security</a:t>
              </a:r>
            </a:p>
            <a:p>
              <a:r>
                <a:rPr lang="en-US" sz="3600" dirty="0"/>
                <a:t>Reducing paperwork and manual processing with blockchain-based automation</a:t>
              </a:r>
            </a:p>
            <a:p>
              <a:r>
                <a:rPr lang="en-US" sz="3600" dirty="0"/>
                <a:t>Examples: Automated loan approvals, compliance monitoring</a:t>
              </a:r>
            </a:p>
          </p:txBody>
        </p:sp>
      </p:grpSp>
      <p:pic>
        <p:nvPicPr>
          <p:cNvPr id="4098" name="Picture 2" descr="Smart Contracts: Types, Use Cases, and Best Practices in Blockchain">
            <a:extLst>
              <a:ext uri="{FF2B5EF4-FFF2-40B4-BE49-F238E27FC236}">
                <a16:creationId xmlns:a16="http://schemas.microsoft.com/office/drawing/2014/main" id="{BB1FA17F-D0E3-73F5-C908-33C0769F34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774" y="5973500"/>
            <a:ext cx="8598429" cy="5495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64473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428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246A62-1BE2-C811-E387-25E18113F0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3-19T22_29_11_Daniel_pre_s75_sb75_se45_m2 (1)">
            <a:hlinkClick r:id="" action="ppaction://media"/>
            <a:extLst>
              <a:ext uri="{FF2B5EF4-FFF2-40B4-BE49-F238E27FC236}">
                <a16:creationId xmlns:a16="http://schemas.microsoft.com/office/drawing/2014/main" id="{552768F1-F102-43A6-F5EC-ECFBAD29F5A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536832" y="12222102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2EBB9F70-C43B-7A1C-DA58-158660CE5C8C}"/>
              </a:ext>
            </a:extLst>
          </p:cNvPr>
          <p:cNvSpPr/>
          <p:nvPr/>
        </p:nvSpPr>
        <p:spPr>
          <a:xfrm>
            <a:off x="0" y="-4097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42DBBA1-7652-C5A6-DBAA-D12F25E701C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67" r="29267"/>
          <a:stretch/>
        </p:blipFill>
        <p:spPr>
          <a:xfrm>
            <a:off x="14934215" y="948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>
            <a:extLst>
              <a:ext uri="{FF2B5EF4-FFF2-40B4-BE49-F238E27FC236}">
                <a16:creationId xmlns:a16="http://schemas.microsoft.com/office/drawing/2014/main" id="{8B66E4BB-098E-4D5E-0DA8-1AFDB78262ED}"/>
              </a:ext>
            </a:extLst>
          </p:cNvPr>
          <p:cNvSpPr/>
          <p:nvPr/>
        </p:nvSpPr>
        <p:spPr>
          <a:xfrm>
            <a:off x="14934215" y="-9142"/>
            <a:ext cx="9449785" cy="13706858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83C27421-6A0F-32F9-329B-0BC7394308B9}"/>
              </a:ext>
            </a:extLst>
          </p:cNvPr>
          <p:cNvSpPr txBox="1"/>
          <p:nvPr/>
        </p:nvSpPr>
        <p:spPr>
          <a:xfrm>
            <a:off x="827541" y="1402458"/>
            <a:ext cx="13140708" cy="37959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8 - Digital Identity &amp; KYC/AML with Blockchain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DB29A851-A7AE-1CE3-690C-C923110E980B}"/>
              </a:ext>
            </a:extLst>
          </p:cNvPr>
          <p:cNvGrpSpPr/>
          <p:nvPr/>
        </p:nvGrpSpPr>
        <p:grpSpPr>
          <a:xfrm>
            <a:off x="827544" y="6320124"/>
            <a:ext cx="12400985" cy="5301605"/>
            <a:chOff x="177558" y="4866970"/>
            <a:chExt cx="12940662" cy="5301605"/>
          </a:xfrm>
        </p:grpSpPr>
        <p:sp>
          <p:nvSpPr>
            <p:cNvPr id="81" name="Effective Presentation Template with Techy Look &amp; Feel.…">
              <a:extLst>
                <a:ext uri="{FF2B5EF4-FFF2-40B4-BE49-F238E27FC236}">
                  <a16:creationId xmlns:a16="http://schemas.microsoft.com/office/drawing/2014/main" id="{1FAF7BDD-8DCB-BC2D-5861-2BC7395CE743}"/>
                </a:ext>
              </a:extLst>
            </p:cNvPr>
            <p:cNvSpPr txBox="1">
              <a:spLocks/>
            </p:cNvSpPr>
            <p:nvPr/>
          </p:nvSpPr>
          <p:spPr>
            <a:xfrm>
              <a:off x="1288194" y="5656927"/>
              <a:ext cx="11121293" cy="37343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Blockchain-based digital identity solutions for banking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Reducing fraud with self-sovereign identity (SSI)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Enhancing KYC/AML processes with blockchain technology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EDE54DAA-B6D2-C151-108B-25E5F156253E}"/>
                </a:ext>
              </a:extLst>
            </p:cNvPr>
            <p:cNvSpPr/>
            <p:nvPr/>
          </p:nvSpPr>
          <p:spPr>
            <a:xfrm rot="5400000">
              <a:off x="3997086" y="1047442"/>
              <a:ext cx="5301605" cy="12940662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818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809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3-19T22_27_08_Daniel_pre_s75_sb75_se45_m2">
            <a:hlinkClick r:id="" action="ppaction://media"/>
            <a:extLst>
              <a:ext uri="{FF2B5EF4-FFF2-40B4-BE49-F238E27FC236}">
                <a16:creationId xmlns:a16="http://schemas.microsoft.com/office/drawing/2014/main" id="{7A08A087-6E43-86BB-6A74-51D93124BDF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728960" y="12343823"/>
            <a:ext cx="609600" cy="6096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28D43D66-75E9-D3FF-CFE5-3E27E11ACC35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" name="Rectangle">
            <a:extLst>
              <a:ext uri="{FF2B5EF4-FFF2-40B4-BE49-F238E27FC236}">
                <a16:creationId xmlns:a16="http://schemas.microsoft.com/office/drawing/2014/main" id="{9973D73B-EBD8-DEBC-7673-CC2CBF771ECE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We Creates Stuff That Work.…">
            <a:extLst>
              <a:ext uri="{FF2B5EF4-FFF2-40B4-BE49-F238E27FC236}">
                <a16:creationId xmlns:a16="http://schemas.microsoft.com/office/drawing/2014/main" id="{CF6A9197-B45E-F018-628B-E9E4A6CBBF03}"/>
              </a:ext>
            </a:extLst>
          </p:cNvPr>
          <p:cNvSpPr txBox="1"/>
          <p:nvPr/>
        </p:nvSpPr>
        <p:spPr>
          <a:xfrm>
            <a:off x="827540" y="1067377"/>
            <a:ext cx="22858370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8 - Institutional Adoption of Digital Assets</a:t>
            </a:r>
          </a:p>
        </p:txBody>
      </p:sp>
      <p:grpSp>
        <p:nvGrpSpPr>
          <p:cNvPr id="12291" name="Grupo 12290">
            <a:extLst>
              <a:ext uri="{FF2B5EF4-FFF2-40B4-BE49-F238E27FC236}">
                <a16:creationId xmlns:a16="http://schemas.microsoft.com/office/drawing/2014/main" id="{95072F18-D3FC-A32A-3DDC-9122318B5AF4}"/>
              </a:ext>
            </a:extLst>
          </p:cNvPr>
          <p:cNvGrpSpPr/>
          <p:nvPr/>
        </p:nvGrpSpPr>
        <p:grpSpPr>
          <a:xfrm>
            <a:off x="11580729" y="6184896"/>
            <a:ext cx="11656564" cy="5495828"/>
            <a:chOff x="9910632" y="4847059"/>
            <a:chExt cx="12678029" cy="7662595"/>
          </a:xfrm>
        </p:grpSpPr>
        <p:sp>
          <p:nvSpPr>
            <p:cNvPr id="61" name="Rectangle: Rounded Corners 6">
              <a:extLst>
                <a:ext uri="{FF2B5EF4-FFF2-40B4-BE49-F238E27FC236}">
                  <a16:creationId xmlns:a16="http://schemas.microsoft.com/office/drawing/2014/main" id="{1CFB9913-D013-0780-F2F2-DCAF8C8FD282}"/>
                </a:ext>
              </a:extLst>
            </p:cNvPr>
            <p:cNvSpPr/>
            <p:nvPr/>
          </p:nvSpPr>
          <p:spPr>
            <a:xfrm rot="16200000">
              <a:off x="12418349" y="2339342"/>
              <a:ext cx="7662595" cy="12678029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89" name="CuadroTexto 12288">
              <a:extLst>
                <a:ext uri="{FF2B5EF4-FFF2-40B4-BE49-F238E27FC236}">
                  <a16:creationId xmlns:a16="http://schemas.microsoft.com/office/drawing/2014/main" id="{31B2615E-36E2-6A42-C7E5-162DD0B9F15A}"/>
                </a:ext>
              </a:extLst>
            </p:cNvPr>
            <p:cNvSpPr txBox="1"/>
            <p:nvPr/>
          </p:nvSpPr>
          <p:spPr>
            <a:xfrm>
              <a:off x="10815145" y="6242769"/>
              <a:ext cx="11270617" cy="5206651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  <a:defRPr sz="4000">
                  <a:solidFill>
                    <a:srgbClr val="FFFFFF"/>
                  </a:solidFill>
                  <a:latin typeface="DM Sans" pitchFamily="2" charset="0"/>
                </a:defRPr>
              </a:lvl1pPr>
            </a:lstStyle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How major financial institutions are integrating digital assets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Role of ETFs and crypto-backed financial products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Impact of institutional investment on digital asset markets</a:t>
              </a:r>
            </a:p>
          </p:txBody>
        </p:sp>
      </p:grpSp>
      <p:pic>
        <p:nvPicPr>
          <p:cNvPr id="5122" name="Picture 2" descr="Crypto adoption curve">
            <a:extLst>
              <a:ext uri="{FF2B5EF4-FFF2-40B4-BE49-F238E27FC236}">
                <a16:creationId xmlns:a16="http://schemas.microsoft.com/office/drawing/2014/main" id="{10CB5AA8-5157-F1F9-5E40-EF25A9F324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673" y="6459794"/>
            <a:ext cx="9144776" cy="5275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33604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480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F0923EF-71B6-130F-1AF9-597D40D67E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3-19T22_25_41_Daniel_pre_s75_sb75_se45_m2 (1)">
            <a:hlinkClick r:id="" action="ppaction://media"/>
            <a:extLst>
              <a:ext uri="{FF2B5EF4-FFF2-40B4-BE49-F238E27FC236}">
                <a16:creationId xmlns:a16="http://schemas.microsoft.com/office/drawing/2014/main" id="{F2E779FA-7925-9067-F385-24FF216DCBA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786428" y="12140791"/>
            <a:ext cx="609600" cy="6096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73141754-4E14-B408-8B08-50EC0BB881AF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FC6A352B-80B4-F8F6-1E82-FF580401E0D7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/>
          <a:srcRect l="44049" r="16517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5A5B9645-69B6-ED30-B9B1-D273C93CF868}"/>
              </a:ext>
            </a:extLst>
          </p:cNvPr>
          <p:cNvSpPr>
            <a:spLocks/>
          </p:cNvSpPr>
          <p:nvPr/>
        </p:nvSpPr>
        <p:spPr>
          <a:xfrm>
            <a:off x="-1" y="13239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CDDAFA5B-EFC7-97E3-3052-FF9549CF3EA0}"/>
              </a:ext>
            </a:extLst>
          </p:cNvPr>
          <p:cNvSpPr txBox="1"/>
          <p:nvPr/>
        </p:nvSpPr>
        <p:spPr>
          <a:xfrm>
            <a:off x="10378743" y="1402458"/>
            <a:ext cx="13017285" cy="23185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7200" dirty="0">
                <a:latin typeface="DM Sans" pitchFamily="2" charset="0"/>
              </a:rPr>
              <a:t>Module 8 - Digital Asset Lending &amp; Yield Farming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DC501144-6334-88B1-3C26-26D4A85BD060}"/>
              </a:ext>
            </a:extLst>
          </p:cNvPr>
          <p:cNvGrpSpPr/>
          <p:nvPr/>
        </p:nvGrpSpPr>
        <p:grpSpPr>
          <a:xfrm>
            <a:off x="10766324" y="5898336"/>
            <a:ext cx="12187218" cy="5251446"/>
            <a:chOff x="10423700" y="4824246"/>
            <a:chExt cx="12529841" cy="5762493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E4FFD621-8D55-25D0-44A7-D9D15B780034}"/>
                </a:ext>
              </a:extLst>
            </p:cNvPr>
            <p:cNvSpPr txBox="1">
              <a:spLocks/>
            </p:cNvSpPr>
            <p:nvPr/>
          </p:nvSpPr>
          <p:spPr>
            <a:xfrm>
              <a:off x="11473306" y="5721343"/>
              <a:ext cx="10686564" cy="409776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The rise of crypto lending platforms and decentralized borrowing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Understanding yield farming and staking rewards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Risks and regulatory considerations for digital asset lending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99A92B4B-C56E-D7C0-5C61-2EB00C877AD7}"/>
                </a:ext>
              </a:extLst>
            </p:cNvPr>
            <p:cNvSpPr/>
            <p:nvPr/>
          </p:nvSpPr>
          <p:spPr>
            <a:xfrm rot="16200000">
              <a:off x="13807374" y="1440572"/>
              <a:ext cx="5762493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74573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452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E2EB099-A866-0F2A-9770-AA5EA98A76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3-19T22_23_56_Daniel_pre_s75_sb75_se45_m2">
            <a:hlinkClick r:id="" action="ppaction://media"/>
            <a:extLst>
              <a:ext uri="{FF2B5EF4-FFF2-40B4-BE49-F238E27FC236}">
                <a16:creationId xmlns:a16="http://schemas.microsoft.com/office/drawing/2014/main" id="{3B312403-BD73-F7C2-21E0-5D67610A1A3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536832" y="12404982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111E095F-834F-D4CE-A644-206359A5FF59}"/>
              </a:ext>
            </a:extLst>
          </p:cNvPr>
          <p:cNvSpPr/>
          <p:nvPr/>
        </p:nvSpPr>
        <p:spPr>
          <a:xfrm>
            <a:off x="0" y="-4097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83FB727A-A1E5-E383-20A6-056C4B833A4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67" r="29267"/>
          <a:stretch/>
        </p:blipFill>
        <p:spPr>
          <a:xfrm>
            <a:off x="14934215" y="948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>
            <a:extLst>
              <a:ext uri="{FF2B5EF4-FFF2-40B4-BE49-F238E27FC236}">
                <a16:creationId xmlns:a16="http://schemas.microsoft.com/office/drawing/2014/main" id="{7D4DFCCF-78AF-C886-036C-B21A495C2D18}"/>
              </a:ext>
            </a:extLst>
          </p:cNvPr>
          <p:cNvSpPr/>
          <p:nvPr/>
        </p:nvSpPr>
        <p:spPr>
          <a:xfrm>
            <a:off x="14934215" y="-12470"/>
            <a:ext cx="9479282" cy="13729418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F5916F1B-7F3C-236B-D107-8DA61CEE3285}"/>
              </a:ext>
            </a:extLst>
          </p:cNvPr>
          <p:cNvSpPr txBox="1"/>
          <p:nvPr/>
        </p:nvSpPr>
        <p:spPr>
          <a:xfrm>
            <a:off x="827541" y="1402458"/>
            <a:ext cx="13140708" cy="37959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8 - The Impact of Tokenization on Capital Markets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02DFC5E9-D802-F44C-AFA8-012C38F7FF40}"/>
              </a:ext>
            </a:extLst>
          </p:cNvPr>
          <p:cNvGrpSpPr/>
          <p:nvPr/>
        </p:nvGrpSpPr>
        <p:grpSpPr>
          <a:xfrm>
            <a:off x="827544" y="6320124"/>
            <a:ext cx="12400985" cy="5301605"/>
            <a:chOff x="177558" y="4866970"/>
            <a:chExt cx="12940662" cy="5301605"/>
          </a:xfrm>
        </p:grpSpPr>
        <p:sp>
          <p:nvSpPr>
            <p:cNvPr id="81" name="Effective Presentation Template with Techy Look &amp; Feel.…">
              <a:extLst>
                <a:ext uri="{FF2B5EF4-FFF2-40B4-BE49-F238E27FC236}">
                  <a16:creationId xmlns:a16="http://schemas.microsoft.com/office/drawing/2014/main" id="{EA7A2E72-30A1-82B2-729B-1D8F4A580A67}"/>
                </a:ext>
              </a:extLst>
            </p:cNvPr>
            <p:cNvSpPr txBox="1">
              <a:spLocks/>
            </p:cNvSpPr>
            <p:nvPr/>
          </p:nvSpPr>
          <p:spPr>
            <a:xfrm>
              <a:off x="1288194" y="5656927"/>
              <a:ext cx="11121293" cy="373435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How tokenized assets are revolutionizing capital markets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Examples: Tokenized stocks, real estate, and bonds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Benefits: Increased liquidity, fractional ownership, and transparency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018DC28D-13AF-9878-3CE1-27D6FD3A0969}"/>
                </a:ext>
              </a:extLst>
            </p:cNvPr>
            <p:cNvSpPr/>
            <p:nvPr/>
          </p:nvSpPr>
          <p:spPr>
            <a:xfrm rot="5400000">
              <a:off x="3997086" y="1047442"/>
              <a:ext cx="5301605" cy="12940662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1250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617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8485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2D814CA-316A-4092-8A2B-5CB7894F2F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levenLabs_2025-03-19T22_22_18_Daniel_pre_s75_sb75_se45_m2">
            <a:hlinkClick r:id="" action="ppaction://media"/>
            <a:extLst>
              <a:ext uri="{FF2B5EF4-FFF2-40B4-BE49-F238E27FC236}">
                <a16:creationId xmlns:a16="http://schemas.microsoft.com/office/drawing/2014/main" id="{C8138B6D-A8C5-166E-F252-AC66BBF81B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953542" y="12201751"/>
            <a:ext cx="609600" cy="6096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F974FD99-BB28-9EFE-731D-111289E77562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29698CB4-DB53-FB50-2865-CD47712DF238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7" r="26997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A42139EC-B87E-4F79-126B-C1A4A47DB72F}"/>
              </a:ext>
            </a:extLst>
          </p:cNvPr>
          <p:cNvSpPr>
            <a:spLocks/>
          </p:cNvSpPr>
          <p:nvPr/>
        </p:nvSpPr>
        <p:spPr>
          <a:xfrm>
            <a:off x="-1" y="-28789"/>
            <a:ext cx="9479281" cy="13770189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D683B339-0198-5163-743C-0551E45E361A}"/>
              </a:ext>
            </a:extLst>
          </p:cNvPr>
          <p:cNvSpPr txBox="1"/>
          <p:nvPr/>
        </p:nvSpPr>
        <p:spPr>
          <a:xfrm>
            <a:off x="10378743" y="1402458"/>
            <a:ext cx="13017285" cy="34265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7200" dirty="0">
                <a:latin typeface="DM Sans" pitchFamily="2" charset="0"/>
              </a:rPr>
              <a:t>Module 8 - The Future of Digital Assets in Wealth Management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FB1C7839-46AE-8203-B0F4-4A28CB14DB73}"/>
              </a:ext>
            </a:extLst>
          </p:cNvPr>
          <p:cNvGrpSpPr/>
          <p:nvPr/>
        </p:nvGrpSpPr>
        <p:grpSpPr>
          <a:xfrm>
            <a:off x="10766324" y="5898336"/>
            <a:ext cx="12187218" cy="5251446"/>
            <a:chOff x="10423700" y="4824246"/>
            <a:chExt cx="12529841" cy="5762493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8CD3226D-23AB-EE71-6DDE-05F14BBF404D}"/>
                </a:ext>
              </a:extLst>
            </p:cNvPr>
            <p:cNvSpPr txBox="1">
              <a:spLocks/>
            </p:cNvSpPr>
            <p:nvPr/>
          </p:nvSpPr>
          <p:spPr>
            <a:xfrm>
              <a:off x="11473306" y="5721343"/>
              <a:ext cx="10686564" cy="4097767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How digital assets fit into diversified investment portfolios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Crypto hedge funds and wealth advisory services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Challenges in managing digital wealth and estate planning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79AF0EB1-A87F-FD94-2847-9769FE37C5B6}"/>
                </a:ext>
              </a:extLst>
            </p:cNvPr>
            <p:cNvSpPr/>
            <p:nvPr/>
          </p:nvSpPr>
          <p:spPr>
            <a:xfrm rot="16200000">
              <a:off x="13807374" y="1440572"/>
              <a:ext cx="5762493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649545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478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3-17T22_08_09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4DAB1221-EA0A-2E83-4955-CD025DB5C0F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988288" y="12214532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C4EEFB10-0851-D193-6A69-460A76E90AA7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" name="Rectangle">
            <a:extLst>
              <a:ext uri="{FF2B5EF4-FFF2-40B4-BE49-F238E27FC236}">
                <a16:creationId xmlns:a16="http://schemas.microsoft.com/office/drawing/2014/main" id="{9973D73B-EBD8-DEBC-7673-CC2CBF771ECE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We Creates Stuff That Work.…">
            <a:extLst>
              <a:ext uri="{FF2B5EF4-FFF2-40B4-BE49-F238E27FC236}">
                <a16:creationId xmlns:a16="http://schemas.microsoft.com/office/drawing/2014/main" id="{CF6A9197-B45E-F018-628B-E9E4A6CBBF03}"/>
              </a:ext>
            </a:extLst>
          </p:cNvPr>
          <p:cNvSpPr txBox="1"/>
          <p:nvPr/>
        </p:nvSpPr>
        <p:spPr>
          <a:xfrm>
            <a:off x="827540" y="1037897"/>
            <a:ext cx="22642529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8 - Introduction to Digital Assets &amp; Banking</a:t>
            </a:r>
          </a:p>
        </p:txBody>
      </p:sp>
      <p:grpSp>
        <p:nvGrpSpPr>
          <p:cNvPr id="12291" name="Grupo 12290">
            <a:extLst>
              <a:ext uri="{FF2B5EF4-FFF2-40B4-BE49-F238E27FC236}">
                <a16:creationId xmlns:a16="http://schemas.microsoft.com/office/drawing/2014/main" id="{95072F18-D3FC-A32A-3DDC-9122318B5AF4}"/>
              </a:ext>
            </a:extLst>
          </p:cNvPr>
          <p:cNvGrpSpPr/>
          <p:nvPr/>
        </p:nvGrpSpPr>
        <p:grpSpPr>
          <a:xfrm>
            <a:off x="10380623" y="6194323"/>
            <a:ext cx="13089446" cy="5102942"/>
            <a:chOff x="9499214" y="5659381"/>
            <a:chExt cx="13089446" cy="5102942"/>
          </a:xfrm>
        </p:grpSpPr>
        <p:sp>
          <p:nvSpPr>
            <p:cNvPr id="61" name="Rectangle: Rounded Corners 6">
              <a:extLst>
                <a:ext uri="{FF2B5EF4-FFF2-40B4-BE49-F238E27FC236}">
                  <a16:creationId xmlns:a16="http://schemas.microsoft.com/office/drawing/2014/main" id="{1CFB9913-D013-0780-F2F2-DCAF8C8FD282}"/>
                </a:ext>
              </a:extLst>
            </p:cNvPr>
            <p:cNvSpPr/>
            <p:nvPr/>
          </p:nvSpPr>
          <p:spPr>
            <a:xfrm rot="16200000">
              <a:off x="13492466" y="1666129"/>
              <a:ext cx="5102942" cy="13089446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89" name="CuadroTexto 12288">
              <a:extLst>
                <a:ext uri="{FF2B5EF4-FFF2-40B4-BE49-F238E27FC236}">
                  <a16:creationId xmlns:a16="http://schemas.microsoft.com/office/drawing/2014/main" id="{31B2615E-36E2-6A42-C7E5-162DD0B9F15A}"/>
                </a:ext>
              </a:extLst>
            </p:cNvPr>
            <p:cNvSpPr txBox="1"/>
            <p:nvPr/>
          </p:nvSpPr>
          <p:spPr>
            <a:xfrm>
              <a:off x="10356041" y="6436949"/>
              <a:ext cx="11375791" cy="33342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  <a:defRPr sz="4000">
                  <a:solidFill>
                    <a:srgbClr val="FFFFFF"/>
                  </a:solidFill>
                  <a:latin typeface="DM Sans" pitchFamily="2" charset="0"/>
                </a:defRPr>
              </a:lvl1pPr>
            </a:lstStyle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Definition of digital assets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Key types: Cryptocurrencies, Stablecoins, CBDCs, Tokenized Assets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The role of digital assets in modern banking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Growth trends and market impact</a:t>
              </a:r>
            </a:p>
          </p:txBody>
        </p:sp>
      </p:grpSp>
      <p:pic>
        <p:nvPicPr>
          <p:cNvPr id="13" name="Imagen 12" descr="Gráfico, Gráfico de líneas&#10;&#10;El contenido generado por IA puede ser incorrecto.">
            <a:extLst>
              <a:ext uri="{FF2B5EF4-FFF2-40B4-BE49-F238E27FC236}">
                <a16:creationId xmlns:a16="http://schemas.microsoft.com/office/drawing/2014/main" id="{E3B14F3C-6322-1880-35D2-1E39DE5C28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724" y="6497893"/>
            <a:ext cx="7877175" cy="449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0864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800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levenLabs_2025-03-17T21_47_56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A0994679-EDDC-94FF-9F50-35AAAFA861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145728" y="12298794"/>
            <a:ext cx="609600" cy="609600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1DC528F5-78FA-99B2-AE90-E5A99B8D34AC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3" r="26963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4717" y="1520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0" y="1402458"/>
            <a:ext cx="12888459" cy="23185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7200" dirty="0">
                <a:latin typeface="DM Sans" pitchFamily="2" charset="0"/>
              </a:rPr>
              <a:t>Module 8 - Cryptocurrencies in Banking</a:t>
            </a: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6407E692-0DCF-9644-0FC2-49D648F1AB97}"/>
              </a:ext>
            </a:extLst>
          </p:cNvPr>
          <p:cNvGrpSpPr/>
          <p:nvPr/>
        </p:nvGrpSpPr>
        <p:grpSpPr>
          <a:xfrm>
            <a:off x="1035871" y="4945361"/>
            <a:ext cx="12290678" cy="5083542"/>
            <a:chOff x="1066093" y="3984173"/>
            <a:chExt cx="12290678" cy="5083542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1876315" y="4652762"/>
              <a:ext cx="10601546" cy="388824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Overview of cryptocurrencies: Bitcoin, Ethereum, and Altcoins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How banks interact with crypto (custody, trading, payments)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Regulatory considerations and challenges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Risks: volatility, fraud, security concerns</a:t>
              </a:r>
            </a:p>
          </p:txBody>
        </p:sp>
        <p:sp>
          <p:nvSpPr>
            <p:cNvPr id="2" name="Rectangle: Rounded Corners 6">
              <a:extLst>
                <a:ext uri="{FF2B5EF4-FFF2-40B4-BE49-F238E27FC236}">
                  <a16:creationId xmlns:a16="http://schemas.microsoft.com/office/drawing/2014/main" id="{A60ADD29-9F5D-AC3F-9A35-391B60999EAE}"/>
                </a:ext>
              </a:extLst>
            </p:cNvPr>
            <p:cNvSpPr/>
            <p:nvPr/>
          </p:nvSpPr>
          <p:spPr>
            <a:xfrm rot="5400000">
              <a:off x="4669661" y="380605"/>
              <a:ext cx="5083542" cy="12290678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62779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9210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3-17T21_51_06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4CB293B1-FC85-47A9-84AB-50FA691362D7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830458" y="12214532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C4EEFB10-0851-D193-6A69-460A76E90AA7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" name="Rectangle">
            <a:extLst>
              <a:ext uri="{FF2B5EF4-FFF2-40B4-BE49-F238E27FC236}">
                <a16:creationId xmlns:a16="http://schemas.microsoft.com/office/drawing/2014/main" id="{9973D73B-EBD8-DEBC-7673-CC2CBF771ECE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We Creates Stuff That Work.…">
            <a:extLst>
              <a:ext uri="{FF2B5EF4-FFF2-40B4-BE49-F238E27FC236}">
                <a16:creationId xmlns:a16="http://schemas.microsoft.com/office/drawing/2014/main" id="{CF6A9197-B45E-F018-628B-E9E4A6CBBF03}"/>
              </a:ext>
            </a:extLst>
          </p:cNvPr>
          <p:cNvSpPr txBox="1"/>
          <p:nvPr/>
        </p:nvSpPr>
        <p:spPr>
          <a:xfrm>
            <a:off x="827540" y="1185382"/>
            <a:ext cx="22642529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8 - Stablecoins &amp; Central Bank Digital Currencies (CBDCs)</a:t>
            </a:r>
          </a:p>
        </p:txBody>
      </p:sp>
      <p:grpSp>
        <p:nvGrpSpPr>
          <p:cNvPr id="12291" name="Grupo 12290">
            <a:extLst>
              <a:ext uri="{FF2B5EF4-FFF2-40B4-BE49-F238E27FC236}">
                <a16:creationId xmlns:a16="http://schemas.microsoft.com/office/drawing/2014/main" id="{95072F18-D3FC-A32A-3DDC-9122318B5AF4}"/>
              </a:ext>
            </a:extLst>
          </p:cNvPr>
          <p:cNvGrpSpPr/>
          <p:nvPr/>
        </p:nvGrpSpPr>
        <p:grpSpPr>
          <a:xfrm>
            <a:off x="10380623" y="6194322"/>
            <a:ext cx="13089446" cy="5327117"/>
            <a:chOff x="9499214" y="5659380"/>
            <a:chExt cx="13089446" cy="5327117"/>
          </a:xfrm>
        </p:grpSpPr>
        <p:sp>
          <p:nvSpPr>
            <p:cNvPr id="61" name="Rectangle: Rounded Corners 6">
              <a:extLst>
                <a:ext uri="{FF2B5EF4-FFF2-40B4-BE49-F238E27FC236}">
                  <a16:creationId xmlns:a16="http://schemas.microsoft.com/office/drawing/2014/main" id="{1CFB9913-D013-0780-F2F2-DCAF8C8FD282}"/>
                </a:ext>
              </a:extLst>
            </p:cNvPr>
            <p:cNvSpPr/>
            <p:nvPr/>
          </p:nvSpPr>
          <p:spPr>
            <a:xfrm rot="16200000">
              <a:off x="13380378" y="1778216"/>
              <a:ext cx="5327117" cy="13089446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89" name="CuadroTexto 12288">
              <a:extLst>
                <a:ext uri="{FF2B5EF4-FFF2-40B4-BE49-F238E27FC236}">
                  <a16:creationId xmlns:a16="http://schemas.microsoft.com/office/drawing/2014/main" id="{31B2615E-36E2-6A42-C7E5-162DD0B9F15A}"/>
                </a:ext>
              </a:extLst>
            </p:cNvPr>
            <p:cNvSpPr txBox="1"/>
            <p:nvPr/>
          </p:nvSpPr>
          <p:spPr>
            <a:xfrm>
              <a:off x="10356041" y="6348458"/>
              <a:ext cx="11375791" cy="388824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  <a:defRPr sz="4000">
                  <a:solidFill>
                    <a:srgbClr val="FFFFFF"/>
                  </a:solidFill>
                  <a:latin typeface="DM Sans" pitchFamily="2" charset="0"/>
                </a:defRPr>
              </a:lvl1pPr>
            </a:lstStyle>
            <a:p>
              <a:r>
                <a:rPr lang="en-US" sz="3600" dirty="0"/>
                <a:t>Definition and role of stablecoins (USDT, USDC, DAI)</a:t>
              </a:r>
            </a:p>
            <a:p>
              <a:r>
                <a:rPr lang="en-US" sz="3600" dirty="0"/>
                <a:t>CBDCs: How central banks are approaching digital currencies</a:t>
              </a:r>
            </a:p>
            <a:p>
              <a:r>
                <a:rPr lang="en-US" sz="3600" dirty="0"/>
                <a:t>Key differences between stablecoins and CBDCs</a:t>
              </a:r>
            </a:p>
            <a:p>
              <a:r>
                <a:rPr lang="en-US" sz="3600" dirty="0"/>
                <a:t>Impact on banking and financial stability</a:t>
              </a:r>
            </a:p>
          </p:txBody>
        </p:sp>
      </p:grpSp>
      <p:pic>
        <p:nvPicPr>
          <p:cNvPr id="10" name="Picture 2" descr="Exploring the early CBDC adoption results beyond the hype">
            <a:extLst>
              <a:ext uri="{FF2B5EF4-FFF2-40B4-BE49-F238E27FC236}">
                <a16:creationId xmlns:a16="http://schemas.microsoft.com/office/drawing/2014/main" id="{4CC42F91-2F1D-446D-FCF6-4AFC895AD5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4" t="4410" r="3842" b="11154"/>
          <a:stretch/>
        </p:blipFill>
        <p:spPr bwMode="auto">
          <a:xfrm>
            <a:off x="1111121" y="6511288"/>
            <a:ext cx="8412674" cy="4632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49067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8630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3-17T22_10_31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22AA224F-4AC1-2103-73BA-3BBB761E9AEC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860469" y="12214532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C4EEFB10-0851-D193-6A69-460A76E90AA7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" name="Rectangle">
            <a:extLst>
              <a:ext uri="{FF2B5EF4-FFF2-40B4-BE49-F238E27FC236}">
                <a16:creationId xmlns:a16="http://schemas.microsoft.com/office/drawing/2014/main" id="{9973D73B-EBD8-DEBC-7673-CC2CBF771ECE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We Creates Stuff That Work.…">
            <a:extLst>
              <a:ext uri="{FF2B5EF4-FFF2-40B4-BE49-F238E27FC236}">
                <a16:creationId xmlns:a16="http://schemas.microsoft.com/office/drawing/2014/main" id="{CF6A9197-B45E-F018-628B-E9E4A6CBBF03}"/>
              </a:ext>
            </a:extLst>
          </p:cNvPr>
          <p:cNvSpPr txBox="1"/>
          <p:nvPr/>
        </p:nvSpPr>
        <p:spPr>
          <a:xfrm>
            <a:off x="827540" y="1397000"/>
            <a:ext cx="19485203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8 - Tokenized Assets &amp; Banking</a:t>
            </a:r>
          </a:p>
        </p:txBody>
      </p:sp>
      <p:grpSp>
        <p:nvGrpSpPr>
          <p:cNvPr id="12291" name="Grupo 12290">
            <a:extLst>
              <a:ext uri="{FF2B5EF4-FFF2-40B4-BE49-F238E27FC236}">
                <a16:creationId xmlns:a16="http://schemas.microsoft.com/office/drawing/2014/main" id="{95072F18-D3FC-A32A-3DDC-9122318B5AF4}"/>
              </a:ext>
            </a:extLst>
          </p:cNvPr>
          <p:cNvGrpSpPr/>
          <p:nvPr/>
        </p:nvGrpSpPr>
        <p:grpSpPr>
          <a:xfrm>
            <a:off x="10380623" y="6194323"/>
            <a:ext cx="13089446" cy="5102942"/>
            <a:chOff x="9499214" y="5659381"/>
            <a:chExt cx="13089446" cy="5102942"/>
          </a:xfrm>
        </p:grpSpPr>
        <p:sp>
          <p:nvSpPr>
            <p:cNvPr id="61" name="Rectangle: Rounded Corners 6">
              <a:extLst>
                <a:ext uri="{FF2B5EF4-FFF2-40B4-BE49-F238E27FC236}">
                  <a16:creationId xmlns:a16="http://schemas.microsoft.com/office/drawing/2014/main" id="{1CFB9913-D013-0780-F2F2-DCAF8C8FD282}"/>
                </a:ext>
              </a:extLst>
            </p:cNvPr>
            <p:cNvSpPr/>
            <p:nvPr/>
          </p:nvSpPr>
          <p:spPr>
            <a:xfrm rot="16200000">
              <a:off x="13492466" y="1666129"/>
              <a:ext cx="5102942" cy="13089446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89" name="CuadroTexto 12288">
              <a:extLst>
                <a:ext uri="{FF2B5EF4-FFF2-40B4-BE49-F238E27FC236}">
                  <a16:creationId xmlns:a16="http://schemas.microsoft.com/office/drawing/2014/main" id="{31B2615E-36E2-6A42-C7E5-162DD0B9F15A}"/>
                </a:ext>
              </a:extLst>
            </p:cNvPr>
            <p:cNvSpPr txBox="1"/>
            <p:nvPr/>
          </p:nvSpPr>
          <p:spPr>
            <a:xfrm>
              <a:off x="10356041" y="6820727"/>
              <a:ext cx="11375791" cy="2780248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  <a:defRPr sz="4000">
                  <a:solidFill>
                    <a:srgbClr val="FFFFFF"/>
                  </a:solidFill>
                  <a:latin typeface="DM Sans" pitchFamily="2" charset="0"/>
                </a:defRPr>
              </a:lvl1pPr>
            </a:lstStyle>
            <a:p>
              <a:r>
                <a:rPr lang="en-US" sz="3600" dirty="0"/>
                <a:t>Definition of tokenization</a:t>
              </a:r>
            </a:p>
            <a:p>
              <a:r>
                <a:rPr lang="en-US" sz="3600" dirty="0"/>
                <a:t>Examples: Real estate, stocks, bonds</a:t>
              </a:r>
            </a:p>
            <a:p>
              <a:r>
                <a:rPr lang="en-US" sz="3600" dirty="0"/>
                <a:t>How banks can leverage tokenized assets</a:t>
              </a:r>
            </a:p>
            <a:p>
              <a:r>
                <a:rPr lang="en-US" sz="3600" dirty="0"/>
                <a:t>Benefits: liquidity, transparency, accessibility</a:t>
              </a:r>
            </a:p>
          </p:txBody>
        </p:sp>
      </p:grpSp>
      <p:pic>
        <p:nvPicPr>
          <p:cNvPr id="9" name="Imagen 8">
            <a:extLst>
              <a:ext uri="{FF2B5EF4-FFF2-40B4-BE49-F238E27FC236}">
                <a16:creationId xmlns:a16="http://schemas.microsoft.com/office/drawing/2014/main" id="{A7525925-C13E-2BF8-FBD0-E634245523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98432" y="6664797"/>
            <a:ext cx="8044178" cy="4429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5227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0856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3-17T21_55_18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ECF435CC-BDF6-862A-9B1C-B2C40EDDFBE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419921" y="11320779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C4EE679E-1007-4FC0-2A9E-6810B54B983F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74" r="32074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0" y="-1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3" y="1402458"/>
            <a:ext cx="13017285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8 - Regulatory &amp; Compliance Landscape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423697" y="5144746"/>
            <a:ext cx="12529841" cy="4944134"/>
            <a:chOff x="10423697" y="4452922"/>
            <a:chExt cx="12529841" cy="4365013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231265" y="5050154"/>
              <a:ext cx="10903521" cy="333424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Key global regulatory bodies (SEC, FATF, EU regulations)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Compliance challenges in digital asset banking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KYC/AML requirements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Future outlook on regulation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4506111" y="370508"/>
              <a:ext cx="4365013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71702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17789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3-17T22_02_06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0BE76EB3-D2BE-F5BB-4AFD-F4EA40F14ED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358649" y="12008742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0DC80D89-0779-C0CE-7CCA-19B20657E1C5}"/>
              </a:ext>
            </a:extLst>
          </p:cNvPr>
          <p:cNvSpPr/>
          <p:nvPr/>
        </p:nvSpPr>
        <p:spPr>
          <a:xfrm>
            <a:off x="0" y="5588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22" r="31022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4719" y="3044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1" y="1402458"/>
            <a:ext cx="13140708" cy="34265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7200" dirty="0">
                <a:latin typeface="DM Sans" pitchFamily="2" charset="0"/>
              </a:rPr>
              <a:t>Module 8 - Banking Infrastructure &amp; Digital Assets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74AB0F28-E6AB-16F2-8848-8A7F6DE46D90}"/>
              </a:ext>
            </a:extLst>
          </p:cNvPr>
          <p:cNvGrpSpPr/>
          <p:nvPr/>
        </p:nvGrpSpPr>
        <p:grpSpPr>
          <a:xfrm>
            <a:off x="1135109" y="5999646"/>
            <a:ext cx="11778107" cy="4838487"/>
            <a:chOff x="827542" y="4887312"/>
            <a:chExt cx="12290678" cy="4838487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1895097" y="5633538"/>
              <a:ext cx="10678908" cy="3334246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How banks integrate with digital asset platforms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Role of blockchain in financial services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Custody solutions for digital assets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Cross-border payments &amp; remittances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8770A22B-7291-60AE-A4A6-AAEA4D86317F}"/>
                </a:ext>
              </a:extLst>
            </p:cNvPr>
            <p:cNvSpPr/>
            <p:nvPr/>
          </p:nvSpPr>
          <p:spPr>
            <a:xfrm rot="5400000">
              <a:off x="4553637" y="1161217"/>
              <a:ext cx="4838487" cy="12290678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0316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187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venLabs_2025-03-17T22_04_58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C930ED86-776D-23A7-CAE9-C276383CD4A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323972" y="11727835"/>
            <a:ext cx="609600" cy="6096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68554E85-3913-58CF-5986-E4AD02B962DB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97" r="29297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-1" y="8122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3" y="1402458"/>
            <a:ext cx="13017285" cy="23185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7200" dirty="0">
                <a:latin typeface="DM Sans" pitchFamily="2" charset="0"/>
              </a:rPr>
              <a:t>Module 8 - Risks &amp; Security in Digital Asset Banking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423699" y="5013433"/>
            <a:ext cx="12529841" cy="5516915"/>
            <a:chOff x="10423699" y="4824246"/>
            <a:chExt cx="12529841" cy="6053796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183376" y="5548910"/>
              <a:ext cx="11140596" cy="388824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Common risks: Hacks, fraud, smart contract vulnerabilities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Security measures: Multi-signature wallets, cold storage, encryption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Insurance and risk mitigation strategies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Case studies of major security breaches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3661722" y="1586223"/>
              <a:ext cx="6053796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04507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048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levenLabs_2025-03-18T21_44_31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06B2C156-C049-8CB6-5AFD-32F4FF4A2A1B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768560" y="12014200"/>
            <a:ext cx="609600" cy="6096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28D43D66-75E9-D3FF-CFE5-3E27E11ACC35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" name="Rectangle">
            <a:extLst>
              <a:ext uri="{FF2B5EF4-FFF2-40B4-BE49-F238E27FC236}">
                <a16:creationId xmlns:a16="http://schemas.microsoft.com/office/drawing/2014/main" id="{9973D73B-EBD8-DEBC-7673-CC2CBF771ECE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We Creates Stuff That Work.…">
            <a:extLst>
              <a:ext uri="{FF2B5EF4-FFF2-40B4-BE49-F238E27FC236}">
                <a16:creationId xmlns:a16="http://schemas.microsoft.com/office/drawing/2014/main" id="{CF6A9197-B45E-F018-628B-E9E4A6CBBF03}"/>
              </a:ext>
            </a:extLst>
          </p:cNvPr>
          <p:cNvSpPr txBox="1"/>
          <p:nvPr/>
        </p:nvSpPr>
        <p:spPr>
          <a:xfrm>
            <a:off x="827540" y="1397000"/>
            <a:ext cx="22858370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8 - Future of Digital Assets in Banking</a:t>
            </a:r>
          </a:p>
        </p:txBody>
      </p:sp>
      <p:grpSp>
        <p:nvGrpSpPr>
          <p:cNvPr id="12291" name="Grupo 12290">
            <a:extLst>
              <a:ext uri="{FF2B5EF4-FFF2-40B4-BE49-F238E27FC236}">
                <a16:creationId xmlns:a16="http://schemas.microsoft.com/office/drawing/2014/main" id="{95072F18-D3FC-A32A-3DDC-9122318B5AF4}"/>
              </a:ext>
            </a:extLst>
          </p:cNvPr>
          <p:cNvGrpSpPr/>
          <p:nvPr/>
        </p:nvGrpSpPr>
        <p:grpSpPr>
          <a:xfrm>
            <a:off x="10825318" y="6096406"/>
            <a:ext cx="11656564" cy="5269815"/>
            <a:chOff x="9910632" y="4847060"/>
            <a:chExt cx="12678029" cy="7347475"/>
          </a:xfrm>
        </p:grpSpPr>
        <p:sp>
          <p:nvSpPr>
            <p:cNvPr id="61" name="Rectangle: Rounded Corners 6">
              <a:extLst>
                <a:ext uri="{FF2B5EF4-FFF2-40B4-BE49-F238E27FC236}">
                  <a16:creationId xmlns:a16="http://schemas.microsoft.com/office/drawing/2014/main" id="{1CFB9913-D013-0780-F2F2-DCAF8C8FD282}"/>
                </a:ext>
              </a:extLst>
            </p:cNvPr>
            <p:cNvSpPr/>
            <p:nvPr/>
          </p:nvSpPr>
          <p:spPr>
            <a:xfrm rot="16200000">
              <a:off x="12575909" y="2181783"/>
              <a:ext cx="7347475" cy="12678029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  <p:sp>
          <p:nvSpPr>
            <p:cNvPr id="12289" name="CuadroTexto 12288">
              <a:extLst>
                <a:ext uri="{FF2B5EF4-FFF2-40B4-BE49-F238E27FC236}">
                  <a16:creationId xmlns:a16="http://schemas.microsoft.com/office/drawing/2014/main" id="{31B2615E-36E2-6A42-C7E5-162DD0B9F15A}"/>
                </a:ext>
              </a:extLst>
            </p:cNvPr>
            <p:cNvSpPr txBox="1"/>
            <p:nvPr/>
          </p:nvSpPr>
          <p:spPr>
            <a:xfrm>
              <a:off x="10815145" y="6620951"/>
              <a:ext cx="11540358" cy="2780248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  <a:defRPr sz="4000">
                  <a:solidFill>
                    <a:srgbClr val="FFFFFF"/>
                  </a:solidFill>
                  <a:latin typeface="DM Sans" pitchFamily="2" charset="0"/>
                </a:defRPr>
              </a:lvl1pPr>
            </a:lstStyle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Predictions for adoption and innovation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Impact of DeFi (Decentralized Finance)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Role of AI in digital asset banking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Opportunities and challenges ahead</a:t>
              </a:r>
            </a:p>
          </p:txBody>
        </p:sp>
      </p:grpSp>
      <p:pic>
        <p:nvPicPr>
          <p:cNvPr id="2" name="Picture 2" descr="The increasing trend of digital adoption in banking and financial... |  Download Scientific Diagram">
            <a:extLst>
              <a:ext uri="{FF2B5EF4-FFF2-40B4-BE49-F238E27FC236}">
                <a16:creationId xmlns:a16="http://schemas.microsoft.com/office/drawing/2014/main" id="{D1013747-1B18-25A6-5557-E8CC9E653E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74"/>
          <a:stretch/>
        </p:blipFill>
        <p:spPr bwMode="auto">
          <a:xfrm>
            <a:off x="1236892" y="6563030"/>
            <a:ext cx="8594021" cy="4803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87773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2217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heme/theme1.xml><?xml version="1.0" encoding="utf-8"?>
<a:theme xmlns:a="http://schemas.openxmlformats.org/drawingml/2006/main" name="White">
  <a:themeElements>
    <a:clrScheme name="White">
      <a:dk1>
        <a:srgbClr val="BA722C"/>
      </a:dk1>
      <a:lt1>
        <a:srgbClr val="8EA5BA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AB2F2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3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700" b="0" i="0" u="none" strike="noStrike" cap="none" spc="0" normalizeH="0" baseline="0">
            <a:ln>
              <a:noFill/>
            </a:ln>
            <a:solidFill>
              <a:srgbClr val="8EA5BA"/>
            </a:solidFill>
            <a:effectLst/>
            <a:uFillTx/>
            <a:latin typeface="Lato Regular"/>
            <a:ea typeface="Lato Regular"/>
            <a:cs typeface="Lato Regular"/>
            <a:sym typeface="Lato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AB2F2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3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700" b="0" i="0" u="none" strike="noStrike" cap="none" spc="0" normalizeH="0" baseline="0">
            <a:ln>
              <a:noFill/>
            </a:ln>
            <a:solidFill>
              <a:srgbClr val="8EA5BA"/>
            </a:solidFill>
            <a:effectLst/>
            <a:uFillTx/>
            <a:latin typeface="Lato Regular"/>
            <a:ea typeface="Lato Regular"/>
            <a:cs typeface="Lato Regular"/>
            <a:sym typeface="Lato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Override1.xml><?xml version="1.0" encoding="utf-8"?>
<a:themeOverride xmlns:a="http://schemas.openxmlformats.org/drawingml/2006/main">
  <a:clrScheme name="White">
    <a:dk1>
      <a:srgbClr val="BA722C"/>
    </a:dk1>
    <a:lt1>
      <a:srgbClr val="8EA5BA"/>
    </a:lt1>
    <a:dk2>
      <a:srgbClr val="5E5E5E"/>
    </a:dk2>
    <a:lt2>
      <a:srgbClr val="D5D5D5"/>
    </a:lt2>
    <a:accent1>
      <a:srgbClr val="00A2FF"/>
    </a:accent1>
    <a:accent2>
      <a:srgbClr val="16E7CF"/>
    </a:accent2>
    <a:accent3>
      <a:srgbClr val="61D836"/>
    </a:accent3>
    <a:accent4>
      <a:srgbClr val="FAE232"/>
    </a:accent4>
    <a:accent5>
      <a:srgbClr val="FF644E"/>
    </a:accent5>
    <a:accent6>
      <a:srgbClr val="EF5FA7"/>
    </a:accent6>
    <a:hlink>
      <a:srgbClr val="0000FF"/>
    </a:hlink>
    <a:folHlink>
      <a:srgbClr val="FF00FF"/>
    </a:folHlink>
  </a:clrScheme>
</a:themeOverride>
</file>

<file path=ppt/theme/themeOverride2.xml><?xml version="1.0" encoding="utf-8"?>
<a:themeOverride xmlns:a="http://schemas.openxmlformats.org/drawingml/2006/main">
  <a:clrScheme name="White">
    <a:dk1>
      <a:srgbClr val="BA722C"/>
    </a:dk1>
    <a:lt1>
      <a:srgbClr val="8EA5BA"/>
    </a:lt1>
    <a:dk2>
      <a:srgbClr val="5E5E5E"/>
    </a:dk2>
    <a:lt2>
      <a:srgbClr val="D5D5D5"/>
    </a:lt2>
    <a:accent1>
      <a:srgbClr val="00A2FF"/>
    </a:accent1>
    <a:accent2>
      <a:srgbClr val="16E7CF"/>
    </a:accent2>
    <a:accent3>
      <a:srgbClr val="61D836"/>
    </a:accent3>
    <a:accent4>
      <a:srgbClr val="FAE232"/>
    </a:accent4>
    <a:accent5>
      <a:srgbClr val="FF644E"/>
    </a:accent5>
    <a:accent6>
      <a:srgbClr val="EF5FA7"/>
    </a:accent6>
    <a:hlink>
      <a:srgbClr val="0000FF"/>
    </a:hlink>
    <a:folHlink>
      <a:srgbClr val="FF00FF"/>
    </a:folHlink>
  </a:clrScheme>
</a:themeOverride>
</file>

<file path=ppt/theme/themeOverride3.xml><?xml version="1.0" encoding="utf-8"?>
<a:themeOverride xmlns:a="http://schemas.openxmlformats.org/drawingml/2006/main">
  <a:clrScheme name="White">
    <a:dk1>
      <a:srgbClr val="BA722C"/>
    </a:dk1>
    <a:lt1>
      <a:srgbClr val="8EA5BA"/>
    </a:lt1>
    <a:dk2>
      <a:srgbClr val="5E5E5E"/>
    </a:dk2>
    <a:lt2>
      <a:srgbClr val="D5D5D5"/>
    </a:lt2>
    <a:accent1>
      <a:srgbClr val="00A2FF"/>
    </a:accent1>
    <a:accent2>
      <a:srgbClr val="16E7CF"/>
    </a:accent2>
    <a:accent3>
      <a:srgbClr val="61D836"/>
    </a:accent3>
    <a:accent4>
      <a:srgbClr val="FAE232"/>
    </a:accent4>
    <a:accent5>
      <a:srgbClr val="FF644E"/>
    </a:accent5>
    <a:accent6>
      <a:srgbClr val="EF5FA7"/>
    </a:accent6>
    <a:hlink>
      <a:srgbClr val="0000FF"/>
    </a:hlink>
    <a:folHlink>
      <a:srgbClr val="FF00FF"/>
    </a:folHlink>
  </a:clrScheme>
</a:themeOverride>
</file>

<file path=ppt/theme/themeOverride4.xml><?xml version="1.0" encoding="utf-8"?>
<a:themeOverride xmlns:a="http://schemas.openxmlformats.org/drawingml/2006/main">
  <a:clrScheme name="White">
    <a:dk1>
      <a:srgbClr val="BA722C"/>
    </a:dk1>
    <a:lt1>
      <a:srgbClr val="8EA5BA"/>
    </a:lt1>
    <a:dk2>
      <a:srgbClr val="5E5E5E"/>
    </a:dk2>
    <a:lt2>
      <a:srgbClr val="D5D5D5"/>
    </a:lt2>
    <a:accent1>
      <a:srgbClr val="00A2FF"/>
    </a:accent1>
    <a:accent2>
      <a:srgbClr val="16E7CF"/>
    </a:accent2>
    <a:accent3>
      <a:srgbClr val="61D836"/>
    </a:accent3>
    <a:accent4>
      <a:srgbClr val="FAE232"/>
    </a:accent4>
    <a:accent5>
      <a:srgbClr val="FF644E"/>
    </a:accent5>
    <a:accent6>
      <a:srgbClr val="EF5FA7"/>
    </a:accent6>
    <a:hlink>
      <a:srgbClr val="0000FF"/>
    </a:hlink>
    <a:folHlink>
      <a:srgbClr val="FF00FF"/>
    </a:folHlink>
  </a:clrScheme>
</a:themeOverride>
</file>

<file path=ppt/theme/themeOverride5.xml><?xml version="1.0" encoding="utf-8"?>
<a:themeOverride xmlns:a="http://schemas.openxmlformats.org/drawingml/2006/main">
  <a:clrScheme name="White">
    <a:dk1>
      <a:srgbClr val="BA722C"/>
    </a:dk1>
    <a:lt1>
      <a:srgbClr val="8EA5BA"/>
    </a:lt1>
    <a:dk2>
      <a:srgbClr val="5E5E5E"/>
    </a:dk2>
    <a:lt2>
      <a:srgbClr val="D5D5D5"/>
    </a:lt2>
    <a:accent1>
      <a:srgbClr val="00A2FF"/>
    </a:accent1>
    <a:accent2>
      <a:srgbClr val="16E7CF"/>
    </a:accent2>
    <a:accent3>
      <a:srgbClr val="61D836"/>
    </a:accent3>
    <a:accent4>
      <a:srgbClr val="FAE232"/>
    </a:accent4>
    <a:accent5>
      <a:srgbClr val="FF644E"/>
    </a:accent5>
    <a:accent6>
      <a:srgbClr val="EF5FA7"/>
    </a:accent6>
    <a:hlink>
      <a:srgbClr val="0000FF"/>
    </a:hlink>
    <a:folHlink>
      <a:srgbClr val="FF00FF"/>
    </a:folHlink>
  </a:clrScheme>
</a:themeOverride>
</file>

<file path=ppt/theme/themeOverride6.xml><?xml version="1.0" encoding="utf-8"?>
<a:themeOverride xmlns:a="http://schemas.openxmlformats.org/drawingml/2006/main">
  <a:clrScheme name="White">
    <a:dk1>
      <a:srgbClr val="BA722C"/>
    </a:dk1>
    <a:lt1>
      <a:srgbClr val="8EA5BA"/>
    </a:lt1>
    <a:dk2>
      <a:srgbClr val="5E5E5E"/>
    </a:dk2>
    <a:lt2>
      <a:srgbClr val="D5D5D5"/>
    </a:lt2>
    <a:accent1>
      <a:srgbClr val="00A2FF"/>
    </a:accent1>
    <a:accent2>
      <a:srgbClr val="16E7CF"/>
    </a:accent2>
    <a:accent3>
      <a:srgbClr val="61D836"/>
    </a:accent3>
    <a:accent4>
      <a:srgbClr val="FAE232"/>
    </a:accent4>
    <a:accent5>
      <a:srgbClr val="FF644E"/>
    </a:accent5>
    <a:accent6>
      <a:srgbClr val="EF5FA7"/>
    </a:accent6>
    <a:hlink>
      <a:srgbClr val="0000FF"/>
    </a:hlink>
    <a:folHlink>
      <a:srgbClr val="FF00FF"/>
    </a:folHlink>
  </a:clrScheme>
</a:themeOverride>
</file>

<file path=ppt/theme/themeOverride7.xml><?xml version="1.0" encoding="utf-8"?>
<a:themeOverride xmlns:a="http://schemas.openxmlformats.org/drawingml/2006/main">
  <a:clrScheme name="White">
    <a:dk1>
      <a:srgbClr val="BA722C"/>
    </a:dk1>
    <a:lt1>
      <a:srgbClr val="8EA5BA"/>
    </a:lt1>
    <a:dk2>
      <a:srgbClr val="5E5E5E"/>
    </a:dk2>
    <a:lt2>
      <a:srgbClr val="D5D5D5"/>
    </a:lt2>
    <a:accent1>
      <a:srgbClr val="00A2FF"/>
    </a:accent1>
    <a:accent2>
      <a:srgbClr val="16E7CF"/>
    </a:accent2>
    <a:accent3>
      <a:srgbClr val="61D836"/>
    </a:accent3>
    <a:accent4>
      <a:srgbClr val="FAE232"/>
    </a:accent4>
    <a:accent5>
      <a:srgbClr val="FF644E"/>
    </a:accent5>
    <a:accent6>
      <a:srgbClr val="EF5FA7"/>
    </a:accent6>
    <a:hlink>
      <a:srgbClr val="0000FF"/>
    </a:hlink>
    <a:folHlink>
      <a:srgbClr val="FF00FF"/>
    </a:folHlink>
  </a:clrScheme>
</a:themeOverride>
</file>

<file path=ppt/theme/themeOverride8.xml><?xml version="1.0" encoding="utf-8"?>
<a:themeOverride xmlns:a="http://schemas.openxmlformats.org/drawingml/2006/main">
  <a:clrScheme name="White">
    <a:dk1>
      <a:srgbClr val="BA722C"/>
    </a:dk1>
    <a:lt1>
      <a:srgbClr val="8EA5BA"/>
    </a:lt1>
    <a:dk2>
      <a:srgbClr val="5E5E5E"/>
    </a:dk2>
    <a:lt2>
      <a:srgbClr val="D5D5D5"/>
    </a:lt2>
    <a:accent1>
      <a:srgbClr val="00A2FF"/>
    </a:accent1>
    <a:accent2>
      <a:srgbClr val="16E7CF"/>
    </a:accent2>
    <a:accent3>
      <a:srgbClr val="61D836"/>
    </a:accent3>
    <a:accent4>
      <a:srgbClr val="FAE232"/>
    </a:accent4>
    <a:accent5>
      <a:srgbClr val="FF644E"/>
    </a:accent5>
    <a:accent6>
      <a:srgbClr val="EF5FA7"/>
    </a:accent6>
    <a:hlink>
      <a:srgbClr val="0000FF"/>
    </a:hlink>
    <a:folHlink>
      <a:srgbClr val="FF00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2837</TotalTime>
  <Words>656</Words>
  <Application>Microsoft Office PowerPoint</Application>
  <PresentationFormat>Personalizado</PresentationFormat>
  <Paragraphs>93</Paragraphs>
  <Slides>19</Slides>
  <Notes>3</Notes>
  <HiddenSlides>0</HiddenSlides>
  <MMClips>20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4" baseType="lpstr">
      <vt:lpstr>DM Sans</vt:lpstr>
      <vt:lpstr>Helvetica Neue</vt:lpstr>
      <vt:lpstr>Lato Regular</vt:lpstr>
      <vt:lpstr>Wingdings</vt:lpstr>
      <vt:lpstr>White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Anais Vega</dc:creator>
  <cp:lastModifiedBy>Anais Shirley Vega Vilchez</cp:lastModifiedBy>
  <cp:revision>70</cp:revision>
  <dcterms:modified xsi:type="dcterms:W3CDTF">2025-03-28T00:21:56Z</dcterms:modified>
</cp:coreProperties>
</file>