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342" r:id="rId4"/>
    <p:sldId id="400" r:id="rId5"/>
    <p:sldId id="354" r:id="rId6"/>
    <p:sldId id="401" r:id="rId7"/>
    <p:sldId id="402" r:id="rId8"/>
    <p:sldId id="350" r:id="rId9"/>
    <p:sldId id="390" r:id="rId10"/>
    <p:sldId id="403" r:id="rId11"/>
    <p:sldId id="404" r:id="rId12"/>
    <p:sldId id="405" r:id="rId13"/>
    <p:sldId id="347" r:id="rId14"/>
    <p:sldId id="386" r:id="rId15"/>
    <p:sldId id="388" r:id="rId16"/>
    <p:sldId id="394" r:id="rId17"/>
    <p:sldId id="406" r:id="rId1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32"/>
    <a:srgbClr val="18D0F8"/>
    <a:srgbClr val="4AF3F8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88" autoAdjust="0"/>
    <p:restoredTop sz="93969" autoAdjust="0"/>
  </p:normalViewPr>
  <p:slideViewPr>
    <p:cSldViewPr snapToGrid="0" snapToObjects="1">
      <p:cViewPr varScale="1">
        <p:scale>
          <a:sx n="33" d="100"/>
          <a:sy n="33" d="100"/>
        </p:scale>
        <p:origin x="73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030913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wav"/><Relationship Id="rId4" Type="http://schemas.microsoft.com/office/2007/relationships/media" Target="../media/media2.wav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microsoft.com/office/2007/relationships/hdphoto" Target="../media/hdphoto3.wdp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1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4.jp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5.jp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p3"/><Relationship Id="rId2" Type="http://schemas.microsoft.com/office/2007/relationships/media" Target="../media/media15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6.jp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p3"/><Relationship Id="rId2" Type="http://schemas.microsoft.com/office/2007/relationships/media" Target="../media/media16.mp3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7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p3"/><Relationship Id="rId2" Type="http://schemas.microsoft.com/office/2007/relationships/media" Target="../media/media17.mp3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8.jp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9.mp3"/><Relationship Id="rId2" Type="http://schemas.microsoft.com/office/2007/relationships/media" Target="../media/media19.mp3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20.jp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jp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jpe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media" Target="../media/media7.mp3"/><Relationship Id="rId7" Type="http://schemas.openxmlformats.org/officeDocument/2006/relationships/image" Target="../media/image7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7.mp3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0.jp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5" Type="http://schemas.openxmlformats.org/officeDocument/2006/relationships/image" Target="../media/image12.jp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4-12-03T03_38_10_Daniel_pre_s55_sb57_m1">
            <a:hlinkClick r:id="" action="ppaction://media"/>
            <a:extLst>
              <a:ext uri="{FF2B5EF4-FFF2-40B4-BE49-F238E27FC236}">
                <a16:creationId xmlns:a16="http://schemas.microsoft.com/office/drawing/2014/main" id="{5CDD57D5-082D-8F20-D0C4-D31A4AC732C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830503" y="11721390"/>
            <a:ext cx="609600" cy="609600"/>
          </a:xfrm>
          <a:prstGeom prst="rect">
            <a:avLst/>
          </a:prstGeom>
        </p:spPr>
      </p:pic>
      <p:pic>
        <p:nvPicPr>
          <p:cNvPr id="10" name="Opening Logo">
            <a:hlinkClick r:id="" action="ppaction://media"/>
            <a:extLst>
              <a:ext uri="{FF2B5EF4-FFF2-40B4-BE49-F238E27FC236}">
                <a16:creationId xmlns:a16="http://schemas.microsoft.com/office/drawing/2014/main" id="{5E3E4D65-BACE-39AD-E9B3-83902CDA6A5C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507977" y="1316846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8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12000" dirty="0">
                  <a:latin typeface="DM Sans" pitchFamily="2" charset="0"/>
                </a:rPr>
                <a:t>Digital </a:t>
              </a:r>
              <a:r>
                <a:rPr lang="es-PE" sz="12000" dirty="0" err="1">
                  <a:latin typeface="DM Sans" pitchFamily="2" charset="0"/>
                </a:rPr>
                <a:t>Banking</a:t>
              </a:r>
              <a:r>
                <a:rPr sz="12000" dirty="0">
                  <a:latin typeface="DM Sans" pitchFamily="2" charset="0"/>
                </a:rPr>
                <a:t>.</a:t>
              </a: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ADD570F5-EF99-E361-BF93-50650E3F2986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EA379238-1C7E-4F00-DF56-16D84A3C58FD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3482A201-A986-43BA-90FE-BB024E8BB945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14" name="1">
              <a:extLst>
                <a:ext uri="{FF2B5EF4-FFF2-40B4-BE49-F238E27FC236}">
                  <a16:creationId xmlns:a16="http://schemas.microsoft.com/office/drawing/2014/main" id="{DA208E4B-0C89-B746-C252-CA3A4EE8A734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15" name="1">
              <a:extLst>
                <a:ext uri="{FF2B5EF4-FFF2-40B4-BE49-F238E27FC236}">
                  <a16:creationId xmlns:a16="http://schemas.microsoft.com/office/drawing/2014/main" id="{FF9D4A96-2852-1387-7B1F-88506D57E5AC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16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E9C7A396-F62C-0504-E580-E95DF3D6EE27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315E9DB3-99FD-BCE4-DDEB-E8E302B7A43C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92240B2D-39E7-D430-B934-E856FFA94ECD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FE33B717-6CE4-A926-56F0-9F5C3261595D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6EF12D00-94C1-625A-8F1D-653C3F53C093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44586B22-2149-2E53-7FDA-8C8876361824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40" name="1">
              <a:extLst>
                <a:ext uri="{FF2B5EF4-FFF2-40B4-BE49-F238E27FC236}">
                  <a16:creationId xmlns:a16="http://schemas.microsoft.com/office/drawing/2014/main" id="{77B87D93-5941-730E-9F17-FA42E7F6AD3E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2-17T22_34_1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2AE560E-55CC-4157-8836-6619BD69E9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38313" y="12313544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7F383DD-57F3-ED46-15A1-AF0B9EC6377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54" t="148" r="46524" b="-14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827541" y="4560807"/>
            <a:ext cx="12400985" cy="7752736"/>
            <a:chOff x="177556" y="4560807"/>
            <a:chExt cx="12940662" cy="7752736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288194" y="5085942"/>
              <a:ext cx="11121293" cy="67197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Human resources also plays a role in this new digital world.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The “people issues” have to be understood in the digital era.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New approaches also demand the bank’s HR model.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Incentives must be realigned for all staff.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Problems arise when employees are not given digital targets.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This creates limited drive for adoption.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If functions crash, the effort is a waste of time and money.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The solution: Integrating people with new technology.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2771519" y="1966844"/>
              <a:ext cx="7752736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12519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50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7T22_35_5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F402DEE-E3C8-E759-CC76-CA53554752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53538" y="12207096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72DD072-15E2-8DC6-151A-50462DFFD62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6" r="1549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3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6" y="4665504"/>
            <a:ext cx="12529841" cy="7641774"/>
            <a:chOff x="10423696" y="4476318"/>
            <a:chExt cx="12529841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1186283" cy="671978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Business outcomes must be the emphasis in transformation.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Past metrics may not work well in a transformed, digital world.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must set clear aspirations to define value outcomes.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This sets up a collective focus of the bank’s governance.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Staff also gets a new strategic vision.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As threat is perceived lower value of people resulting from change.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This is why change often is viewed as a threat.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Awareness of this issue helps banks make the transition work.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67730" y="2032284"/>
              <a:ext cx="764177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83AD5DF0-6634-E9AC-9C0E-CAA3D4C0FD16}"/>
              </a:ext>
            </a:extLst>
          </p:cNvPr>
          <p:cNvSpPr txBox="1"/>
          <p:nvPr/>
        </p:nvSpPr>
        <p:spPr>
          <a:xfrm>
            <a:off x="1224863" y="10562644"/>
            <a:ext cx="7029548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66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Business outcomes must be the emphasis in transformation.</a:t>
            </a:r>
          </a:p>
        </p:txBody>
      </p:sp>
    </p:spTree>
    <p:extLst>
      <p:ext uri="{BB962C8B-B14F-4D97-AF65-F5344CB8AC3E}">
        <p14:creationId xmlns:p14="http://schemas.microsoft.com/office/powerpoint/2010/main" val="2810962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361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2-17T22_38_33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AF69291-88D8-C78B-C25A-5EA43F9553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28527" y="4059308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47F4424-64CE-283D-946E-18CB21D60E5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59" r="26859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827542" y="5108029"/>
            <a:ext cx="12400985" cy="7205515"/>
            <a:chOff x="177557" y="5108029"/>
            <a:chExt cx="12940662" cy="7205515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037706" y="5844087"/>
              <a:ext cx="11371782" cy="57964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bank’s senior leaders need to understand the digital potential.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They also need to see how it affects operational processes.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Newly hired senior leaders should be familiar with digitalization.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addresses the human and digital challenges.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Digital needs are not segments of the bank’s effort.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digital world works when applied across the entire organization.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045130" y="2240456"/>
              <a:ext cx="7205515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35409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36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17T22_39_5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CC7F89D-FA1A-1864-7D34-3A8D3A95445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39301" y="12078929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8D43D66-75E9-D3FF-CFE5-3E27E11ACC3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The future of banking</a:t>
            </a:r>
            <a:endParaRPr dirty="0">
              <a:latin typeface="DM Sans" pitchFamily="2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3840BF79-3687-E62B-96EB-3739514FB5F4}"/>
              </a:ext>
            </a:extLst>
          </p:cNvPr>
          <p:cNvGrpSpPr/>
          <p:nvPr/>
        </p:nvGrpSpPr>
        <p:grpSpPr>
          <a:xfrm>
            <a:off x="2079101" y="5109508"/>
            <a:ext cx="21247263" cy="7662595"/>
            <a:chOff x="2079101" y="5109508"/>
            <a:chExt cx="21247263" cy="7662595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10648335" y="5109508"/>
              <a:ext cx="12678029" cy="7662595"/>
              <a:chOff x="9910632" y="4847059"/>
              <a:chExt cx="12678029" cy="7662595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418349" y="2339342"/>
                <a:ext cx="7662595" cy="12678029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815145" y="5390722"/>
                <a:ext cx="11540358" cy="6719788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Technology directly affects how financial services are offered.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Banking as well as customer expectations have changed dramatically.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Retail banks must evolve and find new sources of revenue.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Customers are taking increasing control over their finances.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Banks must realize that customers will shop for the best services.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Bankers will see fragmentation in their own industry.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Power and influence are not fixed in banks alone but are growing.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000" dirty="0">
                    <a:solidFill>
                      <a:srgbClr val="FFFFFF"/>
                    </a:solidFill>
                    <a:latin typeface="DM Sans" pitchFamily="2" charset="0"/>
                  </a:rPr>
                  <a:t>Legacy systems will not always work in this new world.</a:t>
                </a:r>
              </a:p>
            </p:txBody>
          </p:sp>
        </p:grpSp>
        <p:pic>
          <p:nvPicPr>
            <p:cNvPr id="6" name="Imagen 5">
              <a:extLst>
                <a:ext uri="{FF2B5EF4-FFF2-40B4-BE49-F238E27FC236}">
                  <a16:creationId xmlns:a16="http://schemas.microsoft.com/office/drawing/2014/main" id="{716A11DC-BA54-886A-DA0A-C3EC68617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73" r="19273"/>
            <a:stretch/>
          </p:blipFill>
          <p:spPr>
            <a:xfrm>
              <a:off x="2079101" y="5545228"/>
              <a:ext cx="6889077" cy="6675699"/>
            </a:xfrm>
            <a:prstGeom prst="flowChartAlternateProcess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08777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2408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7T22_41_2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0D4FF61-C2FF-1CEC-68DA-1B9ED588D0F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333487" y="12113076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4EEFB10-0851-D193-6A69-460A76E90AA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The future of banking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B933DC85-AF36-5D30-7831-93F8FA33873F}"/>
              </a:ext>
            </a:extLst>
          </p:cNvPr>
          <p:cNvGrpSpPr/>
          <p:nvPr/>
        </p:nvGrpSpPr>
        <p:grpSpPr>
          <a:xfrm>
            <a:off x="1908032" y="5382005"/>
            <a:ext cx="21562037" cy="7301608"/>
            <a:chOff x="1908032" y="5382005"/>
            <a:chExt cx="21562037" cy="7301608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10380623" y="5382005"/>
              <a:ext cx="13089446" cy="7301608"/>
              <a:chOff x="9499214" y="4847063"/>
              <a:chExt cx="13089446" cy="7301608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393133" y="1953144"/>
                <a:ext cx="7301608" cy="1308944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286030" y="5390722"/>
                <a:ext cx="11375791" cy="6258123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000" dirty="0"/>
                  <a:t>Retail banks can be agile enough to thrive in this new world.</a:t>
                </a:r>
              </a:p>
              <a:p>
                <a:r>
                  <a:rPr lang="en-US" sz="3000" dirty="0"/>
                  <a:t>However, they must equip themselves with solutions, including: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sz="3000" dirty="0"/>
                  <a:t>Updated multichannel customer experience platforms;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sz="3000" dirty="0"/>
                  <a:t>Technology-streamlined operational processes;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sz="3000" dirty="0"/>
                  <a:t>Advanced analytics via platforms like Apple ands Google stores.</a:t>
                </a:r>
              </a:p>
              <a:p>
                <a:r>
                  <a:rPr lang="en-US" sz="3000" dirty="0"/>
                  <a:t>Banks are facing current threats as mature markets stagnate.</a:t>
                </a:r>
              </a:p>
              <a:p>
                <a:r>
                  <a:rPr lang="en-US" sz="3000" dirty="0"/>
                  <a:t>Decreased profit margins make the situation more tenuous.</a:t>
                </a:r>
              </a:p>
              <a:p>
                <a:r>
                  <a:rPr lang="en-US" sz="3000" dirty="0"/>
                  <a:t>Banks cannot rely on continued customer loyalty.</a:t>
                </a:r>
              </a:p>
            </p:txBody>
          </p:sp>
        </p:grpSp>
        <p:pic>
          <p:nvPicPr>
            <p:cNvPr id="5" name="image30.png">
              <a:extLst>
                <a:ext uri="{FF2B5EF4-FFF2-40B4-BE49-F238E27FC236}">
                  <a16:creationId xmlns:a16="http://schemas.microsoft.com/office/drawing/2014/main" id="{BE78D656-6BE9-F2AD-EAE0-4DE796C2F7AB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96" r="50574" b="4854"/>
            <a:stretch/>
          </p:blipFill>
          <p:spPr>
            <a:xfrm>
              <a:off x="1908032" y="5501875"/>
              <a:ext cx="6987920" cy="7061866"/>
            </a:xfrm>
            <a:prstGeom prst="flowChartAlternateProcess">
              <a:avLst/>
            </a:prstGeom>
            <a:ln/>
          </p:spPr>
        </p:pic>
      </p:grpSp>
    </p:spTree>
    <p:extLst>
      <p:ext uri="{BB962C8B-B14F-4D97-AF65-F5344CB8AC3E}">
        <p14:creationId xmlns:p14="http://schemas.microsoft.com/office/powerpoint/2010/main" val="2450086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6167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7T22_42_4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BA8D448-52E4-C7B1-EFF9-DA9E9975EFC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721128" y="12191529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C937CB3B-2CC7-3237-274F-4F836F900FE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2247389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The future of banking</a:t>
            </a: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DC8AB801-5FD5-F0B4-2021-0DEA3EC35035}"/>
              </a:ext>
            </a:extLst>
          </p:cNvPr>
          <p:cNvGrpSpPr/>
          <p:nvPr/>
        </p:nvGrpSpPr>
        <p:grpSpPr>
          <a:xfrm>
            <a:off x="1916037" y="5382004"/>
            <a:ext cx="20877680" cy="6936995"/>
            <a:chOff x="1916037" y="5382004"/>
            <a:chExt cx="20877680" cy="6936995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9704271" y="5382004"/>
              <a:ext cx="13089446" cy="6936995"/>
              <a:chOff x="9499214" y="4847063"/>
              <a:chExt cx="13089446" cy="6936995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575439" y="1770838"/>
                <a:ext cx="6936995" cy="1308944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286030" y="5479213"/>
                <a:ext cx="11944809" cy="5796459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000" dirty="0"/>
                  <a:t>Traditional banks must nurture the customer experience. </a:t>
                </a:r>
              </a:p>
              <a:p>
                <a:r>
                  <a:rPr lang="en-US" sz="3000" dirty="0"/>
                  <a:t>Future bank products must integrate seamlessly into customers’ lives.</a:t>
                </a:r>
              </a:p>
              <a:p>
                <a:r>
                  <a:rPr lang="en-US" sz="3000" dirty="0"/>
                  <a:t>Steps to follow to facilitate coming changes: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sz="3000" dirty="0"/>
                  <a:t>Offer solutions beyond just banking.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sz="3000" dirty="0"/>
                  <a:t>Develop customer-centric platforms to make it all easier.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sz="3000" dirty="0"/>
                  <a:t>Personalize services to leverage markets and customers.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US" sz="3000" dirty="0"/>
                  <a:t>Keep customers’ interests at heart, the best way to build loyalty.</a:t>
                </a:r>
              </a:p>
              <a:p>
                <a:r>
                  <a:rPr lang="en-US" sz="3000" dirty="0"/>
                  <a:t>Make trust a top priority, promote transparency.</a:t>
                </a:r>
              </a:p>
            </p:txBody>
          </p:sp>
        </p:grpSp>
        <p:pic>
          <p:nvPicPr>
            <p:cNvPr id="2" name="image08.png">
              <a:extLst>
                <a:ext uri="{FF2B5EF4-FFF2-40B4-BE49-F238E27FC236}">
                  <a16:creationId xmlns:a16="http://schemas.microsoft.com/office/drawing/2014/main" id="{9CAC0BAC-37AB-43FC-6860-DC8DECE09B7E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74" r="9974"/>
            <a:stretch/>
          </p:blipFill>
          <p:spPr>
            <a:xfrm>
              <a:off x="1916037" y="5633236"/>
              <a:ext cx="6431550" cy="6558293"/>
            </a:xfrm>
            <a:prstGeom prst="flowChartAlternateProcess">
              <a:avLst/>
            </a:prstGeom>
            <a:ln/>
          </p:spPr>
        </p:pic>
      </p:grpSp>
    </p:spTree>
    <p:extLst>
      <p:ext uri="{BB962C8B-B14F-4D97-AF65-F5344CB8AC3E}">
        <p14:creationId xmlns:p14="http://schemas.microsoft.com/office/powerpoint/2010/main" val="1037623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0415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7T22_45_1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40B6CB1-09BC-01F1-70BB-E0300F7223F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69315" y="3793099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767E1963-D952-CC6E-3EBF-39379C2FA09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4" r="4971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1523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The future of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9" y="5234148"/>
            <a:ext cx="12529841" cy="6558457"/>
            <a:chOff x="10423699" y="5139555"/>
            <a:chExt cx="12529841" cy="6558457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6" y="5840197"/>
              <a:ext cx="10588210" cy="515012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has grown from larger customer bases and vast know-how.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Banks are best situated to assist business-to-customer transactions.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Banks may continue to build on this experience for many decades.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Banks have the greatest potential but must not ignore changes.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potential is there, but action must follow.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409391" y="2153863"/>
              <a:ext cx="6558457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D40E4265-8328-FB51-F8E9-CFD95C5C699D}"/>
              </a:ext>
            </a:extLst>
          </p:cNvPr>
          <p:cNvSpPr txBox="1"/>
          <p:nvPr/>
        </p:nvSpPr>
        <p:spPr>
          <a:xfrm>
            <a:off x="1291970" y="10597262"/>
            <a:ext cx="6925818" cy="1949252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Retail banks still have inherent competitive advantages.</a:t>
            </a:r>
          </a:p>
        </p:txBody>
      </p:sp>
    </p:spTree>
    <p:extLst>
      <p:ext uri="{BB962C8B-B14F-4D97-AF65-F5344CB8AC3E}">
        <p14:creationId xmlns:p14="http://schemas.microsoft.com/office/powerpoint/2010/main" val="3794603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432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7T22_46_16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1FC879A2-7553-7422-9B33-8E6FBA2276E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126281" y="12333748"/>
            <a:ext cx="609600" cy="609600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DAC1BEF8-88F6-20EF-580A-3DA5664C9D1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22473894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The future of banking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E5D55A0C-162B-AF8A-143B-57C961D27BC3}"/>
              </a:ext>
            </a:extLst>
          </p:cNvPr>
          <p:cNvGrpSpPr/>
          <p:nvPr/>
        </p:nvGrpSpPr>
        <p:grpSpPr>
          <a:xfrm>
            <a:off x="1649277" y="5382004"/>
            <a:ext cx="21399912" cy="7167347"/>
            <a:chOff x="1649277" y="5382004"/>
            <a:chExt cx="21399912" cy="7167347"/>
          </a:xfrm>
        </p:grpSpPr>
        <p:pic>
          <p:nvPicPr>
            <p:cNvPr id="5" name="image38.png">
              <a:extLst>
                <a:ext uri="{FF2B5EF4-FFF2-40B4-BE49-F238E27FC236}">
                  <a16:creationId xmlns:a16="http://schemas.microsoft.com/office/drawing/2014/main" id="{44897B03-070D-689C-DD6F-02C172AE84E9}"/>
                </a:ext>
              </a:extLst>
            </p:cNvPr>
            <p:cNvPicPr/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891" b="7891"/>
            <a:stretch/>
          </p:blipFill>
          <p:spPr>
            <a:xfrm>
              <a:off x="1649277" y="6105892"/>
              <a:ext cx="6729185" cy="5719572"/>
            </a:xfrm>
            <a:prstGeom prst="flowChartAlternateProcess">
              <a:avLst/>
            </a:prstGeom>
            <a:ln/>
          </p:spPr>
        </p:pic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9704271" y="5382004"/>
              <a:ext cx="13344918" cy="7167347"/>
              <a:chOff x="9499214" y="4847063"/>
              <a:chExt cx="13344918" cy="7167347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587999" y="1758278"/>
                <a:ext cx="7167347" cy="13344918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222968" y="5390722"/>
                <a:ext cx="11944809" cy="6104235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200" dirty="0"/>
                  <a:t>Banks that embrace rapid digital changes will succeed.</a:t>
                </a:r>
              </a:p>
              <a:p>
                <a:r>
                  <a:rPr lang="en-US" sz="3200" dirty="0"/>
                  <a:t>Disruptors like Apple, Amazon and Google have created new worlds.</a:t>
                </a:r>
              </a:p>
              <a:p>
                <a:r>
                  <a:rPr lang="en-US" sz="3200" dirty="0"/>
                  <a:t>It is difficult it imagine life without these companies.</a:t>
                </a:r>
              </a:p>
              <a:p>
                <a:r>
                  <a:rPr lang="en-US" sz="3200" dirty="0"/>
                  <a:t>Retail banks and FinTech have similar opportunities to grow.</a:t>
                </a:r>
              </a:p>
              <a:p>
                <a:r>
                  <a:rPr lang="en-US" sz="3200" dirty="0"/>
                  <a:t>Leveraging opportunities is the critical path to follow.</a:t>
                </a:r>
              </a:p>
              <a:p>
                <a:r>
                  <a:rPr lang="en-US" sz="3200" dirty="0"/>
                  <a:t>The most critical need is to shift from depending old ways.</a:t>
                </a:r>
              </a:p>
              <a:p>
                <a:r>
                  <a:rPr lang="en-US" sz="3200" dirty="0"/>
                  <a:t>Going on the offensive relies on digital forms of innovation.</a:t>
                </a:r>
              </a:p>
              <a:p>
                <a:r>
                  <a:rPr lang="en-US" sz="3200" dirty="0"/>
                  <a:t>By doing so, retail banks can remain in the forefront of the new world.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044749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111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17T21_55_27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BF188A0-8604-A8C2-2CD8-08C54A3D18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25761" y="1236953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E6D6E19A-AEB1-8E9F-F924-54FEC1A3752E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39" r="31939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423697" y="1402458"/>
            <a:ext cx="12972331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8" y="4769536"/>
            <a:ext cx="12972333" cy="7392576"/>
            <a:chOff x="10423698" y="4547515"/>
            <a:chExt cx="12972333" cy="7392576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13274" y="5158553"/>
              <a:ext cx="11540249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As more people adapt to digital services, banks must overhaul.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They currently rely on antiquated technology.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This prevents banks from competing with emerging FinTech.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Some banks are simply not ready for this change.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have digitized only about one-fourth of their processes.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FinTech disruptors have seized the initiative.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Retail banks need to realize how it has changed.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Otherwise, they will have difficulty getting and keeping customers.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213577" y="1757636"/>
              <a:ext cx="7392576" cy="12972333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</p:cSld>
  <p:clrMapOvr>
    <a:masterClrMapping/>
  </p:clrMapOvr>
  <p:transition spd="slow" advClick="0" advTm="8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155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17T21_59_58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E3F97C2A-D87C-A2A0-EE10-1380101F6B1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31349" y="12313209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DC528F5-78FA-99B2-AE90-E5A99B8D34A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83" r="2408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16387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945359"/>
            <a:ext cx="12290678" cy="7367849"/>
            <a:chOff x="1066093" y="3984171"/>
            <a:chExt cx="12290678" cy="7367849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76315" y="4652762"/>
              <a:ext cx="11161986" cy="61042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This rapid shift is the result of customer financial literacy.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It also has been caused by the new, technically savvy customer base.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Innovation has taken place in many other industries.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Up to one-third of banking revenue relies on technical changes.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need to leverage this digital shift to serve their customers.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cannot afford to waste time implementing new systems.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The environment has become fiercely competitive.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527507" y="1522757"/>
              <a:ext cx="7367849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37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17T22_04_1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D42230B-5AED-9CA9-2679-CFF8CAC019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91228" y="12313542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510B0CC6-D78F-5FAC-DC52-50213D1D6AD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13" r="27013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5044963"/>
            <a:ext cx="12529841" cy="6999892"/>
            <a:chOff x="10423697" y="4950370"/>
            <a:chExt cx="12529841" cy="6999892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6" y="5577006"/>
              <a:ext cx="10682804" cy="57964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Senior bank officers view digital technology narrowly.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Banks need a single, coherent front-to-back banking system.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Senior managers need to realize how the industry is changing.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Once onerous processes like loan applications are now efficient.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 old guard is failing to make the adjustment they need.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They are able to change but often are not willing.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188672" y="2185395"/>
              <a:ext cx="6999892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052AA97-71B7-2CB3-5B42-08D70516FA8E}"/>
              </a:ext>
            </a:extLst>
          </p:cNvPr>
          <p:cNvSpPr txBox="1"/>
          <p:nvPr/>
        </p:nvSpPr>
        <p:spPr>
          <a:xfrm>
            <a:off x="1082066" y="5883374"/>
            <a:ext cx="7315147" cy="241091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5000" dirty="0">
                <a:latin typeface="DM Sans" pitchFamily="2" charset="0"/>
              </a:rPr>
              <a:t>Why are banks slow to embrace the new digital world?</a:t>
            </a:r>
          </a:p>
        </p:txBody>
      </p:sp>
    </p:spTree>
    <p:extLst>
      <p:ext uri="{BB962C8B-B14F-4D97-AF65-F5344CB8AC3E}">
        <p14:creationId xmlns:p14="http://schemas.microsoft.com/office/powerpoint/2010/main" val="21773362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3907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17T22_11_1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5F8414B-469C-9B3F-9E90-FE0850D20A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3448212" y="10271520"/>
            <a:ext cx="609600" cy="609600"/>
          </a:xfrm>
          <a:prstGeom prst="rect">
            <a:avLst/>
          </a:prstGeom>
        </p:spPr>
      </p:pic>
      <p:pic>
        <p:nvPicPr>
          <p:cNvPr id="9" name="ElevenLabs_2025-02-17T22_07_12_Daniel_pre_s80_sb80_se50_m2 (2)">
            <a:hlinkClick r:id="" action="ppaction://media"/>
            <a:extLst>
              <a:ext uri="{FF2B5EF4-FFF2-40B4-BE49-F238E27FC236}">
                <a16:creationId xmlns:a16="http://schemas.microsoft.com/office/drawing/2014/main" id="{0B4EF3B7-804B-F627-35A3-2899A22A1FBC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2901665" y="5887536"/>
            <a:ext cx="609600" cy="609600"/>
          </a:xfrm>
          <a:prstGeom prst="rect">
            <a:avLst/>
          </a:prstGeom>
        </p:spPr>
      </p:pic>
      <p:sp>
        <p:nvSpPr>
          <p:cNvPr id="4" name="Rectángulo 3">
            <a:extLst>
              <a:ext uri="{FF2B5EF4-FFF2-40B4-BE49-F238E27FC236}">
                <a16:creationId xmlns:a16="http://schemas.microsoft.com/office/drawing/2014/main" id="{6ADBD6BE-2507-7CC0-BDDC-FD9050B6F820}"/>
              </a:ext>
            </a:extLst>
          </p:cNvPr>
          <p:cNvSpPr/>
          <p:nvPr/>
        </p:nvSpPr>
        <p:spPr>
          <a:xfrm>
            <a:off x="-38573" y="107193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9260E7A7-AB1B-81B7-2406-9C9AFA1FBE34}"/>
              </a:ext>
            </a:extLst>
          </p:cNvPr>
          <p:cNvGrpSpPr/>
          <p:nvPr/>
        </p:nvGrpSpPr>
        <p:grpSpPr>
          <a:xfrm>
            <a:off x="2170759" y="8196951"/>
            <a:ext cx="20617174" cy="4636180"/>
            <a:chOff x="2170759" y="8196951"/>
            <a:chExt cx="20617174" cy="4636180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8196951"/>
              <a:ext cx="20617174" cy="4636180"/>
              <a:chOff x="2170759" y="8373099"/>
              <a:chExt cx="20617174" cy="4636180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986345" y="8795438"/>
                <a:ext cx="13162328" cy="382668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>
                  <a:lnSpc>
                    <a:spcPct val="100000"/>
                  </a:lnSpc>
                  <a:spcAft>
                    <a:spcPts val="1200"/>
                  </a:spcAft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Banks can pursue strategic opportunities, including: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Improved targeting and micro segmentation.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Dynamic tailored prices and product bundling.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Third-party integration with social media websites. 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Product white-labeling.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Distinctive mobile and website sales offerings.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0161256" y="382602"/>
                <a:ext cx="4636180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1028" name="Picture 4" descr="The User Experience of Social Media Websites – MeasuringU">
              <a:extLst>
                <a:ext uri="{FF2B5EF4-FFF2-40B4-BE49-F238E27FC236}">
                  <a16:creationId xmlns:a16="http://schemas.microsoft.com/office/drawing/2014/main" id="{7B4FF534-CC2F-3FDE-20AF-0371CFFACE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2218" y="9251193"/>
              <a:ext cx="4824248" cy="2562882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6FCA67CE-180E-23E5-0233-926FA46A3D63}"/>
              </a:ext>
            </a:extLst>
          </p:cNvPr>
          <p:cNvGrpSpPr/>
          <p:nvPr/>
        </p:nvGrpSpPr>
        <p:grpSpPr>
          <a:xfrm>
            <a:off x="1596067" y="4947455"/>
            <a:ext cx="21191866" cy="2517745"/>
            <a:chOff x="1596069" y="4986641"/>
            <a:chExt cx="21191866" cy="2517745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986641"/>
              <a:ext cx="21191866" cy="2517745"/>
              <a:chOff x="1596069" y="4986641"/>
              <a:chExt cx="21191866" cy="2517745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639969" y="5355000"/>
                <a:ext cx="16291498" cy="1887696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Recent studies have pointed out advantages of digital banking.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Retail banks could add up to 40% to their profits through changes.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200" dirty="0">
                    <a:solidFill>
                      <a:srgbClr val="FFFFFF"/>
                    </a:solidFill>
                    <a:latin typeface="DM Sans" pitchFamily="2" charset="0"/>
                  </a:rPr>
                  <a:t>This could occur within 5 years or less.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933129" y="-4350419"/>
                <a:ext cx="2517745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1030" name="Picture 6" descr="Mobile Banking – KiyaAI">
              <a:extLst>
                <a:ext uri="{FF2B5EF4-FFF2-40B4-BE49-F238E27FC236}">
                  <a16:creationId xmlns:a16="http://schemas.microsoft.com/office/drawing/2014/main" id="{D3C807C4-3B1E-B469-2756-D739512FE1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85183" y="5316826"/>
              <a:ext cx="2466975" cy="1857375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901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1405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7787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17T22_19_1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E3CE924-E6F4-08B5-160F-B102426338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506033" y="12376604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F31BCDBF-EC02-EFD2-A6B9-148EF35277ED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03" r="2840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16387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961632"/>
            <a:ext cx="12290678" cy="7414971"/>
            <a:chOff x="1066093" y="3984170"/>
            <a:chExt cx="12290678" cy="741497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090056" y="4652762"/>
              <a:ext cx="10710235" cy="610423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Banks also need to maximize existing technology.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Most banks are not utilizing readily available technology effectively.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For example, service reps continue sending documents by fax.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Low-image documents lead to inefficiencies.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Many prospective clients no longer have access to fax machines.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Banks need to recognize barriers to adoption of new methods.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503946" y="1546317"/>
              <a:ext cx="741497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795700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13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17T22_24_1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6EA4C76-82C4-584D-06D9-1348D0C395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90491" y="12396774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4EE679E-1007-4FC0-2A9E-6810B54B983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4" r="3207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1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5144747"/>
            <a:ext cx="12529841" cy="6551409"/>
            <a:chOff x="10423697" y="4452923"/>
            <a:chExt cx="12529841" cy="6551409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903521" cy="530401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Minor technology interventions can be applied right away.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Many banks have seen significant performance gains.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has been done with small, targeted investments.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A wider deployment of tools is one way to proceed.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Relationship managers and underwriters can create improvements.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Decisions can be speeded up by tweaking existing systems.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412913" y="1463707"/>
              <a:ext cx="6551409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170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33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2-17T22_27_0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561162E-F129-DEFC-7211-5560FDF9F34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43524" y="1200874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DC80D89-0779-C0CE-7CCA-19B20657E1C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47" r="34289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135108" y="5013435"/>
            <a:ext cx="11778107" cy="7126014"/>
            <a:chOff x="827541" y="4887311"/>
            <a:chExt cx="12290678" cy="7126014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95097" y="5633538"/>
              <a:ext cx="10678908" cy="579645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Sweeping transformation can be made in identified areas.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A few key areas with high potential can be picked.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sets up the greatest returns over medium to long term.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Start by mapping out all processes and setting priorities.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Fewer than 10 processes often take up most employee time.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200" dirty="0">
                  <a:solidFill>
                    <a:srgbClr val="FFFFFF"/>
                  </a:solidFill>
                  <a:latin typeface="DM Sans" pitchFamily="2" charset="0"/>
                </a:rPr>
                <a:t>This is a sensible place to start the transformation.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409873" y="2304979"/>
              <a:ext cx="7126014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31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8492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17T22_33_04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11B86E05-5FCB-9427-9ABC-D91D7127ED5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53539" y="12204700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68554E85-3913-58CF-5986-E4AD02B962D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6" r="1549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7 – A digital blueprint for banks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8" y="5013432"/>
            <a:ext cx="12529841" cy="6873769"/>
            <a:chOff x="10423698" y="4824246"/>
            <a:chExt cx="12529841" cy="6873769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83376" y="5451807"/>
              <a:ext cx="11140596" cy="564257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need to personalize offers for their customers.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Digitalization allows a breakdown of channel silos.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need to develop 360-degree views of their customer base.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Data must be visible across all internal channels.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are thus able to see the best interests of its customers.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They can then follow up with relevant and valuable offers.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000" dirty="0">
                  <a:solidFill>
                    <a:srgbClr val="FFFFFF"/>
                  </a:solidFill>
                  <a:latin typeface="DM Sans" pitchFamily="2" charset="0"/>
                </a:rPr>
                <a:t>Banks of the future have to know what makes customers receptive.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251734" y="1996210"/>
              <a:ext cx="6873769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46DA3BCC-ECFE-1716-5356-F6963A81F904}"/>
              </a:ext>
            </a:extLst>
          </p:cNvPr>
          <p:cNvSpPr txBox="1"/>
          <p:nvPr/>
        </p:nvSpPr>
        <p:spPr>
          <a:xfrm>
            <a:off x="1082067" y="5666668"/>
            <a:ext cx="7000050" cy="2410916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5000" dirty="0">
                <a:latin typeface="DM Sans" pitchFamily="2" charset="0"/>
              </a:rPr>
              <a:t>What happens to cross-selling in the Digital Era?</a:t>
            </a:r>
          </a:p>
        </p:txBody>
      </p:sp>
    </p:spTree>
    <p:extLst>
      <p:ext uri="{BB962C8B-B14F-4D97-AF65-F5344CB8AC3E}">
        <p14:creationId xmlns:p14="http://schemas.microsoft.com/office/powerpoint/2010/main" val="3300450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262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3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4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2363</TotalTime>
  <Words>1308</Words>
  <Application>Microsoft Office PowerPoint</Application>
  <PresentationFormat>Personalizado</PresentationFormat>
  <Paragraphs>147</Paragraphs>
  <Slides>17</Slides>
  <Notes>1</Notes>
  <HiddenSlides>0</HiddenSlides>
  <MMClips>19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3" baseType="lpstr">
      <vt:lpstr>Arial</vt:lpstr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59</cp:revision>
  <dcterms:modified xsi:type="dcterms:W3CDTF">2025-03-28T01:30:51Z</dcterms:modified>
</cp:coreProperties>
</file>