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354" r:id="rId4"/>
    <p:sldId id="411" r:id="rId5"/>
    <p:sldId id="412" r:id="rId6"/>
    <p:sldId id="413" r:id="rId7"/>
    <p:sldId id="414" r:id="rId8"/>
    <p:sldId id="342" r:id="rId9"/>
    <p:sldId id="415" r:id="rId10"/>
    <p:sldId id="416" r:id="rId11"/>
    <p:sldId id="417" r:id="rId12"/>
    <p:sldId id="418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3969" autoAdjust="0"/>
  </p:normalViewPr>
  <p:slideViewPr>
    <p:cSldViewPr snapToGrid="0" snapToObjects="1">
      <p:cViewPr varScale="1">
        <p:scale>
          <a:sx n="31" d="100"/>
          <a:sy n="31" d="100"/>
        </p:scale>
        <p:origin x="9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014753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180788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217155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214167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061104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10" Type="http://schemas.openxmlformats.org/officeDocument/2006/relationships/image" Target="../media/image3.png"/><Relationship Id="rId4" Type="http://schemas.microsoft.com/office/2007/relationships/media" Target="../media/media2.wav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8.mp3"/><Relationship Id="rId7" Type="http://schemas.openxmlformats.org/officeDocument/2006/relationships/image" Target="../media/image1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8.mp3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0.mp3"/><Relationship Id="rId7" Type="http://schemas.openxmlformats.org/officeDocument/2006/relationships/image" Target="../media/image1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4.png"/><Relationship Id="rId4" Type="http://schemas.openxmlformats.org/officeDocument/2006/relationships/audio" Target="../media/media20.mp3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22.mp3"/><Relationship Id="rId7" Type="http://schemas.openxmlformats.org/officeDocument/2006/relationships/image" Target="../media/image1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2.mp3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5.mp3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7.mp3"/><Relationship Id="rId7" Type="http://schemas.openxmlformats.org/officeDocument/2006/relationships/image" Target="../media/image7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mp3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media" Target="../media/media9.mp3"/><Relationship Id="rId7" Type="http://schemas.openxmlformats.org/officeDocument/2006/relationships/image" Target="../media/image9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9.mp3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media" Target="../media/media11.mp3"/><Relationship Id="rId7" Type="http://schemas.openxmlformats.org/officeDocument/2006/relationships/image" Target="../media/image11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1.mp3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media" Target="../media/media13.mp3"/><Relationship Id="rId7" Type="http://schemas.openxmlformats.org/officeDocument/2006/relationships/image" Target="../media/image13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16.mp3"/><Relationship Id="rId7" Type="http://schemas.openxmlformats.org/officeDocument/2006/relationships/image" Target="../media/image1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9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audio" Target="../media/media16.mp3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venLabs_2024-12-03T01_31_10_Daniel_pre_s55_sb57_m1">
            <a:hlinkClick r:id="" action="ppaction://media"/>
            <a:extLst>
              <a:ext uri="{FF2B5EF4-FFF2-40B4-BE49-F238E27FC236}">
                <a16:creationId xmlns:a16="http://schemas.microsoft.com/office/drawing/2014/main" id="{5A7602A3-5270-B2DF-8CD4-7CFFC1DB64B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702345" y="11721390"/>
            <a:ext cx="609600" cy="609600"/>
          </a:xfrm>
          <a:prstGeom prst="rect">
            <a:avLst/>
          </a:prstGeom>
        </p:spPr>
      </p:pic>
      <p:pic>
        <p:nvPicPr>
          <p:cNvPr id="19" name="Opening Logo">
            <a:hlinkClick r:id="" action="ppaction://media"/>
            <a:extLst>
              <a:ext uri="{FF2B5EF4-FFF2-40B4-BE49-F238E27FC236}">
                <a16:creationId xmlns:a16="http://schemas.microsoft.com/office/drawing/2014/main" id="{2C9C943E-7681-2C28-2C8B-EF9FD7EBB87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507977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9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8AF10F58-2E11-74FA-0EEB-B8176AE1ACF5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2AAD091B-C604-D9B6-FB39-98F37905E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25" name="1">
              <a:extLst>
                <a:ext uri="{FF2B5EF4-FFF2-40B4-BE49-F238E27FC236}">
                  <a16:creationId xmlns:a16="http://schemas.microsoft.com/office/drawing/2014/main" id="{F8767416-C26C-94DA-44A6-791F11383E55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32" name="1">
              <a:extLst>
                <a:ext uri="{FF2B5EF4-FFF2-40B4-BE49-F238E27FC236}">
                  <a16:creationId xmlns:a16="http://schemas.microsoft.com/office/drawing/2014/main" id="{9A742310-CBF7-21BE-453F-1685500365E0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B083CA4B-98B4-89D9-40B6-8CBBBD0D72BE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34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3891202C-8337-3084-9C00-D07CC1E1890F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35" name="1">
              <a:extLst>
                <a:ext uri="{FF2B5EF4-FFF2-40B4-BE49-F238E27FC236}">
                  <a16:creationId xmlns:a16="http://schemas.microsoft.com/office/drawing/2014/main" id="{A87A9A58-489D-814D-66CA-50487D1C7736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36" name="1">
              <a:extLst>
                <a:ext uri="{FF2B5EF4-FFF2-40B4-BE49-F238E27FC236}">
                  <a16:creationId xmlns:a16="http://schemas.microsoft.com/office/drawing/2014/main" id="{7725D093-821B-4F53-05EB-5C37A6A0C8CA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F8CA54D9-1C90-0665-7CA9-9BF4172CFB2A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440AF1CB-B425-CCFF-6C2B-8CCC7AEB4CD4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9AD9FA8A-9DBE-FFC1-6229-9595D0F3DC19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5CFF46B8-0F1A-5B39-88BA-F5B0A7F18A3D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7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8_25_5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8955EA4-D1A7-7DC2-6430-1449190FB9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1268" y="10484896"/>
            <a:ext cx="609600" cy="609600"/>
          </a:xfrm>
          <a:prstGeom prst="rect">
            <a:avLst/>
          </a:prstGeom>
        </p:spPr>
      </p:pic>
      <p:pic>
        <p:nvPicPr>
          <p:cNvPr id="9" name="ElevenLabs_2025-02-15T18_24_4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2E352EA-EF8E-690A-420B-80E8E09D710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293946" y="6248400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2F94636-F561-F0FC-9992-0D2D2323D7A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70407531-D817-3E79-A024-177F0DB84340}"/>
              </a:ext>
            </a:extLst>
          </p:cNvPr>
          <p:cNvGrpSpPr/>
          <p:nvPr/>
        </p:nvGrpSpPr>
        <p:grpSpPr>
          <a:xfrm>
            <a:off x="1596069" y="4950372"/>
            <a:ext cx="21191866" cy="3279228"/>
            <a:chOff x="1596069" y="4761186"/>
            <a:chExt cx="21191866" cy="3279228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279228"/>
              <a:chOff x="1596069" y="4761186"/>
              <a:chExt cx="21191866" cy="3279228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348230"/>
                <a:ext cx="14919062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Fast approval on online loans is popular in the Republic of Ireland.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is especially true for those in their 20s and 30s.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Applications are completed in less than 30 seconds.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552388" y="-4195133"/>
                <a:ext cx="3279228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7170" name="Picture 2" descr="ireland, map, europe - Stock Image - Everypixel">
              <a:extLst>
                <a:ext uri="{FF2B5EF4-FFF2-40B4-BE49-F238E27FC236}">
                  <a16:creationId xmlns:a16="http://schemas.microsoft.com/office/drawing/2014/main" id="{F8DB37B4-7CBD-EFDC-E32C-AFEBB2FA0B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1894" y="5058934"/>
              <a:ext cx="2146246" cy="2754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CCF461F4-61E7-E2BC-214A-B0CAE829A257}"/>
              </a:ext>
            </a:extLst>
          </p:cNvPr>
          <p:cNvGrpSpPr/>
          <p:nvPr/>
        </p:nvGrpSpPr>
        <p:grpSpPr>
          <a:xfrm>
            <a:off x="2170761" y="8959917"/>
            <a:ext cx="20617174" cy="3548707"/>
            <a:chOff x="2170761" y="8959917"/>
            <a:chExt cx="20617174" cy="354870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61" y="8959917"/>
              <a:ext cx="20617174" cy="3548707"/>
              <a:chOff x="2170759" y="8721058"/>
              <a:chExt cx="20617174" cy="354870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45819" y="9201441"/>
                <a:ext cx="14267419" cy="278024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Fast-Track Facebook loans are widely used.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Solutions Centre is a think tank in Dublin.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led to the fast loan approval system.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Irish credit unions are using and expanding this system.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704992" y="186825"/>
                <a:ext cx="354870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7172" name="Picture 4" descr="CREDIT UNIONS DESIGNATED AN ESSENTIAL SERVICE">
              <a:extLst>
                <a:ext uri="{FF2B5EF4-FFF2-40B4-BE49-F238E27FC236}">
                  <a16:creationId xmlns:a16="http://schemas.microsoft.com/office/drawing/2014/main" id="{E5688FC8-162B-888F-04D3-A217F51707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3466" y="9468888"/>
              <a:ext cx="3163458" cy="2530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2998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7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737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8_21_12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12A63677-57B3-F536-DC11-5211FF4E0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599" y="10153513"/>
            <a:ext cx="609600" cy="609600"/>
          </a:xfrm>
          <a:prstGeom prst="rect">
            <a:avLst/>
          </a:prstGeom>
        </p:spPr>
      </p:pic>
      <p:pic>
        <p:nvPicPr>
          <p:cNvPr id="9" name="ElevenLabs_2025-02-15T18_20_1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9B61417-816A-8AA0-ED3C-F68A287288F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483132" y="6416500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5E88215A-5CA7-6869-FCD4-7AA2E6F674F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84592D8E-F612-6273-2517-09587AB47878}"/>
              </a:ext>
            </a:extLst>
          </p:cNvPr>
          <p:cNvGrpSpPr/>
          <p:nvPr/>
        </p:nvGrpSpPr>
        <p:grpSpPr>
          <a:xfrm>
            <a:off x="1596069" y="4887310"/>
            <a:ext cx="21191866" cy="3279228"/>
            <a:chOff x="1596069" y="4761186"/>
            <a:chExt cx="21191866" cy="3279228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279228"/>
              <a:chOff x="1596069" y="4761186"/>
              <a:chExt cx="21191866" cy="3279228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348230"/>
                <a:ext cx="14919062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Planet Cash is a Poland-based company.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Customers can withdraw funds or transfer funds easily.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system takes biometric scan images of customers’ fingers.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552388" y="-4195133"/>
                <a:ext cx="3279228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8194" name="Picture 2" descr="Download Poland, Map, Country. Royalty-Free Vector Graphic - Pixabay">
              <a:extLst>
                <a:ext uri="{FF2B5EF4-FFF2-40B4-BE49-F238E27FC236}">
                  <a16:creationId xmlns:a16="http://schemas.microsoft.com/office/drawing/2014/main" id="{2118FB8C-8C0B-D8AE-CECB-236104EDCA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9008" y="5160160"/>
              <a:ext cx="2389226" cy="2260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1926AB98-4ADB-CF22-7189-DA7D2171E418}"/>
              </a:ext>
            </a:extLst>
          </p:cNvPr>
          <p:cNvGrpSpPr/>
          <p:nvPr/>
        </p:nvGrpSpPr>
        <p:grpSpPr>
          <a:xfrm>
            <a:off x="2170761" y="8959917"/>
            <a:ext cx="20617174" cy="3548707"/>
            <a:chOff x="2170761" y="8959917"/>
            <a:chExt cx="20617174" cy="354870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61" y="8959917"/>
              <a:ext cx="20617174" cy="3548707"/>
              <a:chOff x="2170759" y="8721058"/>
              <a:chExt cx="20617174" cy="354870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0413" y="9201441"/>
                <a:ext cx="13968248" cy="262636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has been an overnight success.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plan is being expanded to over 2,000 ATM/cash machines.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 err="1">
                    <a:solidFill>
                      <a:srgbClr val="FFFFFF"/>
                    </a:solidFill>
                    <a:latin typeface="DM Sans" pitchFamily="2" charset="0"/>
                  </a:rPr>
                  <a:t>Getin</a:t>
                </a: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 Bank and Bank BPH are also offering biometric scanning.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704992" y="186825"/>
                <a:ext cx="354870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8198" name="Picture 6" descr="Planet Cash - Galeria Łysica w Ostrowcu Świętokrzyskim">
              <a:extLst>
                <a:ext uri="{FF2B5EF4-FFF2-40B4-BE49-F238E27FC236}">
                  <a16:creationId xmlns:a16="http://schemas.microsoft.com/office/drawing/2014/main" id="{C0640FCB-A250-49ED-4936-AC4071A850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5337" y="9643241"/>
              <a:ext cx="2220477" cy="222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0" name="Picture 8" descr="Getin Bank – Getin Noble Bank S.A. Logo PNG Vector (SVG) Free Download">
              <a:extLst>
                <a:ext uri="{FF2B5EF4-FFF2-40B4-BE49-F238E27FC236}">
                  <a16:creationId xmlns:a16="http://schemas.microsoft.com/office/drawing/2014/main" id="{3EF53CE9-160E-C820-498C-9402809E8B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3234" y="10371873"/>
              <a:ext cx="2716057" cy="763212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49437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17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24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2-15T18_17_3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1F23AC3-618F-3649-12D8-EB15DE11E6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8955" y="10429472"/>
            <a:ext cx="609600" cy="609600"/>
          </a:xfrm>
          <a:prstGeom prst="rect">
            <a:avLst/>
          </a:prstGeom>
        </p:spPr>
      </p:pic>
      <p:pic>
        <p:nvPicPr>
          <p:cNvPr id="2" name="ElevenLabs_2025-02-15T18_15_3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0C22460-13F2-53BE-88EF-E3AEEC8084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39738" y="6264415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B9FD926-0E44-89D4-E01E-2A9FEAC86474}"/>
              </a:ext>
            </a:extLst>
          </p:cNvPr>
          <p:cNvSpPr/>
          <p:nvPr/>
        </p:nvSpPr>
        <p:spPr>
          <a:xfrm>
            <a:off x="-38573" y="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9BB12A18-1E5A-854B-C767-AE23023B5FEF}"/>
              </a:ext>
            </a:extLst>
          </p:cNvPr>
          <p:cNvGrpSpPr/>
          <p:nvPr/>
        </p:nvGrpSpPr>
        <p:grpSpPr>
          <a:xfrm>
            <a:off x="1596069" y="4887310"/>
            <a:ext cx="21191866" cy="3548708"/>
            <a:chOff x="1596069" y="4887310"/>
            <a:chExt cx="21191866" cy="3548708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887310"/>
              <a:ext cx="21191866" cy="3548708"/>
              <a:chOff x="1596069" y="4761186"/>
              <a:chExt cx="21191866" cy="3548708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190575"/>
                <a:ext cx="15546304" cy="278024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In the U.S., online check imaging has been available for 10 years.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Customers are beginning to embrace this new technology.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USAA was the first bank to offer mobile-phone based access.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combines facial recognition and voice recognition features.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417648" y="-4060393"/>
                <a:ext cx="3548708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9220" name="Picture 4" descr="USAA Insurance Review">
              <a:extLst>
                <a:ext uri="{FF2B5EF4-FFF2-40B4-BE49-F238E27FC236}">
                  <a16:creationId xmlns:a16="http://schemas.microsoft.com/office/drawing/2014/main" id="{5CD480ED-9431-4C88-BCF2-21DF6FA5339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46" b="13779"/>
            <a:stretch/>
          </p:blipFill>
          <p:spPr bwMode="auto">
            <a:xfrm>
              <a:off x="17681549" y="5604414"/>
              <a:ext cx="4321862" cy="2111238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85C18218-D6E9-F7C9-38C6-20A0EEFBF776}"/>
              </a:ext>
            </a:extLst>
          </p:cNvPr>
          <p:cNvGrpSpPr/>
          <p:nvPr/>
        </p:nvGrpSpPr>
        <p:grpSpPr>
          <a:xfrm>
            <a:off x="2170761" y="8959918"/>
            <a:ext cx="20617174" cy="3548707"/>
            <a:chOff x="2170761" y="8959918"/>
            <a:chExt cx="20617174" cy="354870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61" y="8959918"/>
              <a:ext cx="20617174" cy="3548707"/>
              <a:chOff x="2170759" y="8721059"/>
              <a:chExt cx="20617174" cy="354870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4126" y="9478440"/>
                <a:ext cx="14459283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is a system superior to those based on passwords.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Nearly all USAA biometric log-ins are successful on the first try.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Access to accounts is 10 times faster than older methods.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704992" y="186826"/>
                <a:ext cx="354870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9222" name="Picture 6" descr="USAA to Offer Financial Assistance for Members Impacted by a Potential  Government Shutdown | USAA News">
              <a:extLst>
                <a:ext uri="{FF2B5EF4-FFF2-40B4-BE49-F238E27FC236}">
                  <a16:creationId xmlns:a16="http://schemas.microsoft.com/office/drawing/2014/main" id="{8DB4CF8B-ABC2-34A1-4C9F-F413BF7C6D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08"/>
            <a:stretch/>
          </p:blipFill>
          <p:spPr bwMode="auto">
            <a:xfrm>
              <a:off x="2960535" y="9440300"/>
              <a:ext cx="3799070" cy="2626360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48423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36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3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5T17_30_5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E77E4C2-EE49-936C-C40D-7AC840A5A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311946" y="12400780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0BC83CA-DEF6-BED0-4978-90CC595B3A5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73" r="30673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3553312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4637587"/>
            <a:ext cx="12972333" cy="7641774"/>
            <a:chOff x="10423698" y="4542994"/>
            <a:chExt cx="12972333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1660266" cy="66274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Hundreds of millions of people are embracing new technology.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includes mobile phones, tablets and smartwatches.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Many banks and other institutions are also moving ahead.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Banks are discovering the advantages of facial recognition software.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Augmented reality tools are also gaining acceptance among 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Following are innovations by country.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088978" y="1877714"/>
              <a:ext cx="7641774" cy="12972333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p:transition spd="slow" advClick="0" advTm="8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19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7_39_1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20AEE3A-D5A8-06B1-9CCA-813DFBB878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4690" y="10815025"/>
            <a:ext cx="609600" cy="609600"/>
          </a:xfrm>
          <a:prstGeom prst="rect">
            <a:avLst/>
          </a:prstGeom>
        </p:spPr>
      </p:pic>
      <p:pic>
        <p:nvPicPr>
          <p:cNvPr id="9" name="ElevenLabs_2025-02-15T17_38_2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2A85FFD-E52F-2E70-EA95-7E7EA2E8F61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144118" y="6005280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181F7EA-6DF2-B43B-03C6-69625FA5E82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47A111C-5AD9-2649-B845-CC56731C7D12}"/>
              </a:ext>
            </a:extLst>
          </p:cNvPr>
          <p:cNvGrpSpPr/>
          <p:nvPr/>
        </p:nvGrpSpPr>
        <p:grpSpPr>
          <a:xfrm>
            <a:off x="1596069" y="4887310"/>
            <a:ext cx="21191866" cy="2995447"/>
            <a:chOff x="1596069" y="4761186"/>
            <a:chExt cx="21191866" cy="2995447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2995447"/>
              <a:chOff x="1596069" y="4761186"/>
              <a:chExt cx="21191866" cy="2995447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70759" y="5260407"/>
                <a:ext cx="16760708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Australia: The new system called Albert is transforming consumers.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operates on a tablet and revolutionizes how people shop and dine.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device is Wi-Fi enabled and facilitates rapid financial trades.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694278" y="-4337023"/>
                <a:ext cx="2995447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026" name="Picture 2" descr="Más de 20 000 imágenes gratis de Bandera De Australia y Australia - Pixabay">
              <a:extLst>
                <a:ext uri="{FF2B5EF4-FFF2-40B4-BE49-F238E27FC236}">
                  <a16:creationId xmlns:a16="http://schemas.microsoft.com/office/drawing/2014/main" id="{0D3FBF79-6EEB-8003-8564-0E45B5628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31467" y="5167256"/>
              <a:ext cx="2541167" cy="2096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D1CB7478-6B4E-9A92-ED5B-01833CB67EB5}"/>
              </a:ext>
            </a:extLst>
          </p:cNvPr>
          <p:cNvGrpSpPr/>
          <p:nvPr/>
        </p:nvGrpSpPr>
        <p:grpSpPr>
          <a:xfrm>
            <a:off x="2170759" y="8386137"/>
            <a:ext cx="20617174" cy="4122052"/>
            <a:chOff x="2170759" y="8196951"/>
            <a:chExt cx="20617174" cy="4122052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196951"/>
              <a:ext cx="20617174" cy="4122052"/>
              <a:chOff x="2170759" y="8373099"/>
              <a:chExt cx="20617174" cy="4122052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49067" y="8795438"/>
                <a:ext cx="14799607" cy="333424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Businesses report improvements in time required by customers.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For example, restaurants can split bills up to 10 ways with Albert.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It also enables downloading of many useful apps.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Over 1,000 software developers are building apps for this new system.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418320" y="125538"/>
                <a:ext cx="4122052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028" name="Picture 4" descr="Albert - Descargar APK para Android | Aptoide">
              <a:extLst>
                <a:ext uri="{FF2B5EF4-FFF2-40B4-BE49-F238E27FC236}">
                  <a16:creationId xmlns:a16="http://schemas.microsoft.com/office/drawing/2014/main" id="{338BB125-B614-7050-C699-B25E573F24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55" t="15773" r="12345" b="15640"/>
            <a:stretch/>
          </p:blipFill>
          <p:spPr bwMode="auto">
            <a:xfrm>
              <a:off x="2522483" y="9390873"/>
              <a:ext cx="3966608" cy="1734207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5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29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7_44_4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C8726C8-3CA8-507E-7012-2345FD21E7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7056" y="10351276"/>
            <a:ext cx="609600" cy="609600"/>
          </a:xfrm>
          <a:prstGeom prst="rect">
            <a:avLst/>
          </a:prstGeom>
        </p:spPr>
      </p:pic>
      <p:pic>
        <p:nvPicPr>
          <p:cNvPr id="9" name="ElevenLabs_2025-02-15T17_43_37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AA205485-D7D5-A768-98EB-38DE48BAEEE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43639" y="6471855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8317A93-1AB5-E9EA-2A92-DF5197DF539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100" dirty="0"/>
              <a:t>Module 6 – Financial innovations from around the world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AFB75DE-8F86-A0DB-F4B2-98DA7E0218BC}"/>
              </a:ext>
            </a:extLst>
          </p:cNvPr>
          <p:cNvGrpSpPr/>
          <p:nvPr/>
        </p:nvGrpSpPr>
        <p:grpSpPr>
          <a:xfrm>
            <a:off x="2170759" y="9238593"/>
            <a:ext cx="20617174" cy="2985817"/>
            <a:chOff x="2170759" y="9333186"/>
            <a:chExt cx="20617174" cy="298581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9333186"/>
              <a:ext cx="20617174" cy="2985817"/>
              <a:chOff x="2170759" y="9509334"/>
              <a:chExt cx="20617174" cy="298581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51228" y="10020805"/>
                <a:ext cx="14297446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iGaranti is one of Turkey’s largest banks.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It allows customers to transact business entirely online.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It harnesses mobile device GPS systems, and more.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986437" y="693656"/>
                <a:ext cx="298581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050" name="Picture 2" descr="Turkey's Garanti Bank Has an App in the Glassware Directory - Glass Almanac">
              <a:extLst>
                <a:ext uri="{FF2B5EF4-FFF2-40B4-BE49-F238E27FC236}">
                  <a16:creationId xmlns:a16="http://schemas.microsoft.com/office/drawing/2014/main" id="{E7D2ADB3-441D-533A-FE42-0B89B06DEC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004" y="9718533"/>
              <a:ext cx="4328314" cy="2064273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DF3A30DE-B01B-CE81-F852-0D11CF395B42}"/>
              </a:ext>
            </a:extLst>
          </p:cNvPr>
          <p:cNvGrpSpPr/>
          <p:nvPr/>
        </p:nvGrpSpPr>
        <p:grpSpPr>
          <a:xfrm>
            <a:off x="1596069" y="4855779"/>
            <a:ext cx="21191866" cy="3783724"/>
            <a:chOff x="1596069" y="4761186"/>
            <a:chExt cx="21191866" cy="3783724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783724"/>
              <a:chOff x="1596069" y="4761186"/>
              <a:chExt cx="21191866" cy="3783724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291938"/>
                <a:ext cx="16760708" cy="278024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Less than half of Turkey’s population is over 30.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Financial service innovation is rapid for this young population.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90% of people in Turkey own a mobile phone.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94% are signed up on Facebook.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300140" y="-3942885"/>
                <a:ext cx="3783724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054" name="Picture 6" descr="Turquía Bandera Mapa República PNG ,dibujos Etiqueta, Turco, Nacional PNG  Imagen para Descarga Gratuita | Pngtree">
              <a:extLst>
                <a:ext uri="{FF2B5EF4-FFF2-40B4-BE49-F238E27FC236}">
                  <a16:creationId xmlns:a16="http://schemas.microsoft.com/office/drawing/2014/main" id="{0DBE16A1-8149-BEDA-477C-C00F28254A9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8670" b="74375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07" b="18662"/>
            <a:stretch/>
          </p:blipFill>
          <p:spPr bwMode="auto">
            <a:xfrm>
              <a:off x="16936730" y="5291938"/>
              <a:ext cx="5130197" cy="2527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28714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97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18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7_49_3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26B592E-6C0B-691D-44B5-E2DBA799C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54159" y="10523045"/>
            <a:ext cx="609600" cy="609600"/>
          </a:xfrm>
          <a:prstGeom prst="rect">
            <a:avLst/>
          </a:prstGeom>
        </p:spPr>
      </p:pic>
      <p:pic>
        <p:nvPicPr>
          <p:cNvPr id="9" name="ElevenLabs_2025-02-15T17_48_2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82721D3-D722-2FB8-CD8B-96244BA6F44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234262" y="603737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BAD24CB-E602-0882-E195-A27FFC0BBE3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6ACB57F-DE32-2563-E5F6-BED52F23D7D3}"/>
              </a:ext>
            </a:extLst>
          </p:cNvPr>
          <p:cNvGrpSpPr/>
          <p:nvPr/>
        </p:nvGrpSpPr>
        <p:grpSpPr>
          <a:xfrm>
            <a:off x="1596069" y="4855779"/>
            <a:ext cx="21191866" cy="3058511"/>
            <a:chOff x="1596069" y="4761186"/>
            <a:chExt cx="21191866" cy="3058511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058511"/>
              <a:chOff x="1596069" y="4761186"/>
              <a:chExt cx="21191866" cy="3058511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291938"/>
                <a:ext cx="16760708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Iceland is a small nation with big financial ideas and innovations.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Virtually the entire population uses internet banking.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is the highest rate of use in the world.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662746" y="-4305491"/>
                <a:ext cx="3058511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3074" name="Picture 2" descr="Download Iceland, Map, Flag. Royalty-Free Vector Graphic - Pixabay">
              <a:extLst>
                <a:ext uri="{FF2B5EF4-FFF2-40B4-BE49-F238E27FC236}">
                  <a16:creationId xmlns:a16="http://schemas.microsoft.com/office/drawing/2014/main" id="{F0AD2A16-2E70-E753-AF8D-9CF3DA5431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9259" y="5291938"/>
              <a:ext cx="2935720" cy="2032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E6F9FE0D-D5D5-4EAB-37E8-374211F5975A}"/>
              </a:ext>
            </a:extLst>
          </p:cNvPr>
          <p:cNvGrpSpPr/>
          <p:nvPr/>
        </p:nvGrpSpPr>
        <p:grpSpPr>
          <a:xfrm>
            <a:off x="2170759" y="8450321"/>
            <a:ext cx="20617174" cy="4026338"/>
            <a:chOff x="2170759" y="8292666"/>
            <a:chExt cx="20617174" cy="4026338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292666"/>
              <a:ext cx="20617174" cy="4026338"/>
              <a:chOff x="2170759" y="8468814"/>
              <a:chExt cx="20617174" cy="4026338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5795" y="8891804"/>
                <a:ext cx="14297446" cy="318035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Meniga is an Iceland-based company specializing in financial software.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Users can set budgeting targets and compare their spending habits.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40% of customers believe Meniga’s system has improved their habits.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90% say they would recommend the company to others.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They claims 25 million customers worldwide.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466177" y="173396"/>
                <a:ext cx="4026338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3078" name="Picture 6" descr="Banking, Fintech - Page 8 of 17 - Scandasia">
              <a:extLst>
                <a:ext uri="{FF2B5EF4-FFF2-40B4-BE49-F238E27FC236}">
                  <a16:creationId xmlns:a16="http://schemas.microsoft.com/office/drawing/2014/main" id="{6654456B-DE60-8ED1-2342-776DC04DD2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18" t="24492" r="16488" b="24493"/>
            <a:stretch/>
          </p:blipFill>
          <p:spPr bwMode="auto">
            <a:xfrm>
              <a:off x="3277540" y="8924075"/>
              <a:ext cx="3531475" cy="2746592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18299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15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86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7_52_4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3C6D266-1FA7-CE30-3AE2-66300F9399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1268" y="10001033"/>
            <a:ext cx="609600" cy="609600"/>
          </a:xfrm>
          <a:prstGeom prst="rect">
            <a:avLst/>
          </a:prstGeom>
        </p:spPr>
      </p:pic>
      <p:pic>
        <p:nvPicPr>
          <p:cNvPr id="9" name="ElevenLabs_2025-02-15T17_51_49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02E4F5D0-8FBC-0119-15EF-C25528F1987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483132" y="5958545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3FDE883D-C325-36DD-AD3E-63F0C8EB41E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6D40EEDB-748D-B052-C5D8-C9B4D0848A43}"/>
              </a:ext>
            </a:extLst>
          </p:cNvPr>
          <p:cNvGrpSpPr/>
          <p:nvPr/>
        </p:nvGrpSpPr>
        <p:grpSpPr>
          <a:xfrm>
            <a:off x="1596069" y="4824248"/>
            <a:ext cx="21191866" cy="2757365"/>
            <a:chOff x="1596069" y="4761186"/>
            <a:chExt cx="21191866" cy="2757365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2757365"/>
              <a:chOff x="1596069" y="4761186"/>
              <a:chExt cx="21191866" cy="2757365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493524"/>
                <a:ext cx="16022648" cy="136447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New Zealand-based bank Westpac is a leader in “augmented reality.”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Customers simply point their mobile phone camera at their bank card.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813319" y="-4456064"/>
                <a:ext cx="2757365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4102" name="Picture 6" descr="Download New Zealand, Aotearoa, Map. Royalty-Free Vector Graphic - Pixabay">
              <a:extLst>
                <a:ext uri="{FF2B5EF4-FFF2-40B4-BE49-F238E27FC236}">
                  <a16:creationId xmlns:a16="http://schemas.microsoft.com/office/drawing/2014/main" id="{EEB79B60-A977-DDA1-B87B-1BCC30BBD6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2594" y="5160162"/>
              <a:ext cx="1694909" cy="1878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56399273-0308-FA4C-2FFD-D785725F45E2}"/>
              </a:ext>
            </a:extLst>
          </p:cNvPr>
          <p:cNvGrpSpPr/>
          <p:nvPr/>
        </p:nvGrpSpPr>
        <p:grpSpPr>
          <a:xfrm>
            <a:off x="2170759" y="8292666"/>
            <a:ext cx="20617174" cy="4026334"/>
            <a:chOff x="2170759" y="8292666"/>
            <a:chExt cx="20617174" cy="4026334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292666"/>
              <a:ext cx="20617174" cy="4026334"/>
              <a:chOff x="2170759" y="8468814"/>
              <a:chExt cx="20617174" cy="4026334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85105" y="9445802"/>
                <a:ext cx="15570000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They can instantly get all the data they want about their accounts.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Customers gain speed and higher levels of control.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system even directs customers to the closest ATM machine.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466179" y="173394"/>
                <a:ext cx="4026334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4104" name="Picture 8" descr="Hyosung Halo 2 ATM - First National ATM, Wholesale ATM Machines United  States And Canada">
              <a:extLst>
                <a:ext uri="{FF2B5EF4-FFF2-40B4-BE49-F238E27FC236}">
                  <a16:creationId xmlns:a16="http://schemas.microsoft.com/office/drawing/2014/main" id="{8636DCD8-4155-8393-788B-EE8808F1FB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4159" y="8715656"/>
              <a:ext cx="3507545" cy="324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82445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24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13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7_55_2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0687BBE-04FD-362A-24A4-0F16CDF299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4346" y="10294882"/>
            <a:ext cx="609600" cy="609600"/>
          </a:xfrm>
          <a:prstGeom prst="rect">
            <a:avLst/>
          </a:prstGeom>
        </p:spPr>
      </p:pic>
      <p:pic>
        <p:nvPicPr>
          <p:cNvPr id="9" name="ElevenLabs_2025-02-15T17_54_1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3B85316-0AF2-162B-C389-6082A477C9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502658" y="5967159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20D6A4E-515C-9C5A-7574-EF2AE3C2682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44C6E29-4D89-666A-E98C-30C3FD2B5462}"/>
              </a:ext>
            </a:extLst>
          </p:cNvPr>
          <p:cNvGrpSpPr/>
          <p:nvPr/>
        </p:nvGrpSpPr>
        <p:grpSpPr>
          <a:xfrm>
            <a:off x="1596069" y="4586115"/>
            <a:ext cx="21191866" cy="3196616"/>
            <a:chOff x="1596069" y="4586115"/>
            <a:chExt cx="21191866" cy="3196616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021545"/>
              <a:chOff x="1596069" y="4761186"/>
              <a:chExt cx="21191866" cy="3021545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7" y="5272807"/>
                <a:ext cx="16022648" cy="20723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Norway and Sweden are virtually cashless nations.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Sweden conduct more business with credit and debit cards than others.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This places Sweden at the top of the world’s list of such users.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681229" y="-4323974"/>
                <a:ext cx="3021545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5124" name="Picture 4" descr="Flag Map of Sweden and Norway (Personal Union) by RepublicOfNiger on  DeviantArt">
              <a:extLst>
                <a:ext uri="{FF2B5EF4-FFF2-40B4-BE49-F238E27FC236}">
                  <a16:creationId xmlns:a16="http://schemas.microsoft.com/office/drawing/2014/main" id="{C1E6B857-4A32-94A2-B3F8-FBD824BEB3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94934">
              <a:off x="19449297" y="4586115"/>
              <a:ext cx="1866900" cy="3033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CAEBD3ED-96FF-BA46-1045-5BE2F55D20F9}"/>
              </a:ext>
            </a:extLst>
          </p:cNvPr>
          <p:cNvGrpSpPr/>
          <p:nvPr/>
        </p:nvGrpSpPr>
        <p:grpSpPr>
          <a:xfrm>
            <a:off x="2170759" y="8544910"/>
            <a:ext cx="20617174" cy="3548707"/>
            <a:chOff x="2170759" y="8544910"/>
            <a:chExt cx="20617174" cy="354870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544910"/>
              <a:ext cx="20617174" cy="3548707"/>
              <a:chOff x="2170759" y="8721058"/>
              <a:chExt cx="20617174" cy="354870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15200" y="9216476"/>
                <a:ext cx="14721121" cy="265713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Swedish downloads are dominated by a system called Swish.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In Norway checks are no longer accepted for payments.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This creates tremendous cash savings up to 95% of transaction costs.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400" dirty="0">
                    <a:solidFill>
                      <a:srgbClr val="FFFFFF"/>
                    </a:solidFill>
                    <a:latin typeface="DM Sans" pitchFamily="2" charset="0"/>
                  </a:rPr>
                  <a:t>New peer-to-peer payment systems are expanding in Norway.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704992" y="186825"/>
                <a:ext cx="354870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5128" name="Picture 8" descr="Swish (Product Review) – As I learn …">
              <a:extLst>
                <a:ext uri="{FF2B5EF4-FFF2-40B4-BE49-F238E27FC236}">
                  <a16:creationId xmlns:a16="http://schemas.microsoft.com/office/drawing/2014/main" id="{E03697B2-106A-68D1-3D83-1974FEECE0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38" b="11594"/>
            <a:stretch/>
          </p:blipFill>
          <p:spPr bwMode="auto">
            <a:xfrm>
              <a:off x="2619288" y="9301655"/>
              <a:ext cx="3944300" cy="1986455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3676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98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60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15T17_56_4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77C67E6-F954-4D6E-87ED-5ADAC3FE4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40" y="12644978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4F3D3232-1051-8758-13B3-CE04B32ABC7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7" r="19481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3802859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414349"/>
            <a:ext cx="12585536" cy="7962255"/>
            <a:chOff x="1066093" y="3436886"/>
            <a:chExt cx="12290678" cy="7962255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764430" y="4194614"/>
              <a:ext cx="11098924" cy="67813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Japan, Hong Kong and Singapore offer many great innovations.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U.S. Bank Citi used Asia-based technology to improve its tech sector.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Citi also installed 360 Stations to allow various financial matters.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Citi has opened many newly equipped high-tech Asian branches.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These “Smart Banking” branches are the wave of the future.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Citi plans to open more in the U.S., India, Brazil and Saudi Arabia.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230304" y="1272675"/>
              <a:ext cx="7962255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83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5T18_48_5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887499B-2DC0-C65C-1A96-26E874AC82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6468" y="10650109"/>
            <a:ext cx="609600" cy="609600"/>
          </a:xfrm>
          <a:prstGeom prst="rect">
            <a:avLst/>
          </a:prstGeom>
        </p:spPr>
      </p:pic>
      <p:pic>
        <p:nvPicPr>
          <p:cNvPr id="9" name="ElevenLabs_2025-02-15T18_05_0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7E45133-2AF6-5B33-A8EC-7923A95CED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05275" y="6417945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C613D12-C133-57E0-7636-B412FB980EF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316757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600" dirty="0">
                <a:latin typeface="DM Sans" pitchFamily="2" charset="0"/>
              </a:rPr>
              <a:t>Module 6 – Financial innovations from around the world 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A54DE5C-5B75-68D2-EBDB-0DBBA6AF48EB}"/>
              </a:ext>
            </a:extLst>
          </p:cNvPr>
          <p:cNvGrpSpPr/>
          <p:nvPr/>
        </p:nvGrpSpPr>
        <p:grpSpPr>
          <a:xfrm>
            <a:off x="2170761" y="8959917"/>
            <a:ext cx="20617174" cy="3548707"/>
            <a:chOff x="2170761" y="8959917"/>
            <a:chExt cx="20617174" cy="3548707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61" y="8959917"/>
              <a:ext cx="20617174" cy="3548707"/>
              <a:chOff x="2170759" y="8721058"/>
              <a:chExt cx="20617174" cy="3548707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183" y="9136065"/>
                <a:ext cx="14721121" cy="287258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Ambitious expansion plans are in the works.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In Sudan, there are about 4 ATM machines for every 100,000 people.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In Kenya, there are 10 ATMs per 100,000 people.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Other African providers include M-KESHO and M-</a:t>
                </a:r>
                <a:r>
                  <a:rPr lang="en-US" sz="3000" dirty="0" err="1">
                    <a:solidFill>
                      <a:srgbClr val="FFFFFF"/>
                    </a:solidFill>
                    <a:latin typeface="DM Sans" pitchFamily="2" charset="0"/>
                  </a:rPr>
                  <a:t>Shwari</a:t>
                </a: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 downloads are dominated by a system called Swish.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704992" y="186825"/>
                <a:ext cx="3548707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6150" name="Picture 6" descr="Mobile Technology and the “Unbanked” (M-Pesa) – Part 3 | Pixel Ballads">
              <a:extLst>
                <a:ext uri="{FF2B5EF4-FFF2-40B4-BE49-F238E27FC236}">
                  <a16:creationId xmlns:a16="http://schemas.microsoft.com/office/drawing/2014/main" id="{739A5120-5226-BEB2-6AA2-9196F6F3AC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3007" y="9374924"/>
              <a:ext cx="2811146" cy="1164979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 descr="M-Shwari">
              <a:extLst>
                <a:ext uri="{FF2B5EF4-FFF2-40B4-BE49-F238E27FC236}">
                  <a16:creationId xmlns:a16="http://schemas.microsoft.com/office/drawing/2014/main" id="{6707467B-FDE4-6F12-A6CB-C66804FC41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431" b="34505"/>
            <a:stretch/>
          </p:blipFill>
          <p:spPr bwMode="auto">
            <a:xfrm>
              <a:off x="3626069" y="10954909"/>
              <a:ext cx="3291363" cy="1022431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5DE5E2E7-EB39-EE00-73B9-328C8354C782}"/>
              </a:ext>
            </a:extLst>
          </p:cNvPr>
          <p:cNvGrpSpPr/>
          <p:nvPr/>
        </p:nvGrpSpPr>
        <p:grpSpPr>
          <a:xfrm>
            <a:off x="1596069" y="4761186"/>
            <a:ext cx="21191866" cy="3548706"/>
            <a:chOff x="1596069" y="4761186"/>
            <a:chExt cx="21191866" cy="3548706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761186"/>
              <a:ext cx="21191866" cy="3548706"/>
              <a:chOff x="1596069" y="4761186"/>
              <a:chExt cx="21191866" cy="3548706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23008" y="5115152"/>
                <a:ext cx="16306166" cy="302647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Nairobi, Kenya has instilled a culture of mobile payments.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They are more advanced than most Western nations.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Many payments are made via M-PESA. 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As many as 80% of all transactions move through this system.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Other countries are also adapting M-PESA.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417649" y="-4060394"/>
                <a:ext cx="3548706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6148" name="Picture 4" descr="M-Pesa | Nuvei">
              <a:extLst>
                <a:ext uri="{FF2B5EF4-FFF2-40B4-BE49-F238E27FC236}">
                  <a16:creationId xmlns:a16="http://schemas.microsoft.com/office/drawing/2014/main" id="{3C309927-57D4-C860-856F-680082A604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23973" y="5259337"/>
              <a:ext cx="2835464" cy="1772165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4" name="Picture 10" descr="Safaricom's M-PESA and TerraPay Join Forces to Connect Kenyans with  Bangladesh and Pakistan, Igniting New Economic Opportunities - Serrari Group">
              <a:extLst>
                <a:ext uri="{FF2B5EF4-FFF2-40B4-BE49-F238E27FC236}">
                  <a16:creationId xmlns:a16="http://schemas.microsoft.com/office/drawing/2014/main" id="{5BC986D4-C1B3-E220-CE59-13EFD60E3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9173" y="6094165"/>
              <a:ext cx="3375554" cy="1772166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04517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63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22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2332</TotalTime>
  <Words>912</Words>
  <Application>Microsoft Office PowerPoint</Application>
  <PresentationFormat>Personalizado</PresentationFormat>
  <Paragraphs>99</Paragraphs>
  <Slides>12</Slides>
  <Notes>5</Notes>
  <HiddenSlides>0</HiddenSlides>
  <MMClips>22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57</cp:revision>
  <dcterms:modified xsi:type="dcterms:W3CDTF">2025-02-25T23:25:53Z</dcterms:modified>
</cp:coreProperties>
</file>