
<file path=[Content_Types].xml><?xml version="1.0" encoding="utf-8"?>
<Types xmlns="http://schemas.openxmlformats.org/package/2006/content-types"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342" r:id="rId4"/>
    <p:sldId id="400" r:id="rId5"/>
    <p:sldId id="401" r:id="rId6"/>
    <p:sldId id="402" r:id="rId7"/>
    <p:sldId id="350" r:id="rId8"/>
    <p:sldId id="354" r:id="rId9"/>
    <p:sldId id="390" r:id="rId10"/>
    <p:sldId id="403" r:id="rId11"/>
    <p:sldId id="404" r:id="rId12"/>
    <p:sldId id="411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1pPr>
    <a:lvl2pPr marL="0" marR="0" indent="228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2pPr>
    <a:lvl3pPr marL="0" marR="0" indent="457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3pPr>
    <a:lvl4pPr marL="0" marR="0" indent="685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4pPr>
    <a:lvl5pPr marL="0" marR="0" indent="9144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5pPr>
    <a:lvl6pPr marL="0" marR="0" indent="11430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6pPr>
    <a:lvl7pPr marL="0" marR="0" indent="1371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7pPr>
    <a:lvl8pPr marL="0" marR="0" indent="1600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8pPr>
    <a:lvl9pPr marL="0" marR="0" indent="1828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832"/>
    <a:srgbClr val="18D0F8"/>
    <a:srgbClr val="4AF3F8"/>
    <a:srgbClr val="FFFFFF"/>
    <a:srgbClr val="1B3047"/>
    <a:srgbClr val="023C5D"/>
    <a:srgbClr val="04165D"/>
    <a:srgbClr val="3CD2F9"/>
    <a:srgbClr val="29C4F8"/>
    <a:srgbClr val="095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06" autoAdjust="0"/>
    <p:restoredTop sz="93969" autoAdjust="0"/>
  </p:normalViewPr>
  <p:slideViewPr>
    <p:cSldViewPr snapToGrid="0" snapToObjects="1">
      <p:cViewPr varScale="1">
        <p:scale>
          <a:sx n="33" d="100"/>
          <a:sy n="33" d="100"/>
        </p:scale>
        <p:origin x="76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1933073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858127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 15"/>
          <p:cNvSpPr>
            <a:spLocks noGrp="1"/>
          </p:cNvSpPr>
          <p:nvPr>
            <p:ph type="pic" sz="quarter" idx="13"/>
          </p:nvPr>
        </p:nvSpPr>
        <p:spPr>
          <a:xfrm>
            <a:off x="5791200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16254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5"/>
          </p:nvPr>
        </p:nvSpPr>
        <p:spPr>
          <a:xfrm>
            <a:off x="9649327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1574381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7"/>
          </p:nvPr>
        </p:nvSpPr>
        <p:spPr>
          <a:xfrm>
            <a:off x="13507454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5432508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reeform 21"/>
          <p:cNvSpPr>
            <a:spLocks noGrp="1"/>
          </p:cNvSpPr>
          <p:nvPr>
            <p:ph type="pic" sz="quarter" idx="19"/>
          </p:nvPr>
        </p:nvSpPr>
        <p:spPr>
          <a:xfrm>
            <a:off x="17365581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9290635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Freeform 23"/>
          <p:cNvSpPr>
            <a:spLocks noGrp="1"/>
          </p:cNvSpPr>
          <p:nvPr>
            <p:ph type="pic" sz="quarter" idx="21"/>
          </p:nvPr>
        </p:nvSpPr>
        <p:spPr>
          <a:xfrm>
            <a:off x="21223708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p3"/><Relationship Id="rId7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wav"/><Relationship Id="rId4" Type="http://schemas.microsoft.com/office/2007/relationships/media" Target="../media/media2.wav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4.jp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jp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jp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jp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9.jp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0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openxmlformats.org/officeDocument/2006/relationships/image" Target="../media/image12.png"/><Relationship Id="rId5" Type="http://schemas.microsoft.com/office/2007/relationships/media" Target="../media/media11.mp3"/><Relationship Id="rId10" Type="http://schemas.openxmlformats.org/officeDocument/2006/relationships/image" Target="../media/image11.jpg"/><Relationship Id="rId4" Type="http://schemas.openxmlformats.org/officeDocument/2006/relationships/audio" Target="../media/media10.mp3"/><Relationship Id="rId9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levenLabs_2025-02-11T22_21_08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2964488F-D4ED-F002-08B9-E4ACFC7DB59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698737" y="12364064"/>
            <a:ext cx="609600" cy="609600"/>
          </a:xfrm>
          <a:prstGeom prst="rect">
            <a:avLst/>
          </a:prstGeom>
        </p:spPr>
      </p:pic>
      <p:pic>
        <p:nvPicPr>
          <p:cNvPr id="10" name="Opening Logo">
            <a:hlinkClick r:id="" action="ppaction://media"/>
            <a:extLst>
              <a:ext uri="{FF2B5EF4-FFF2-40B4-BE49-F238E27FC236}">
                <a16:creationId xmlns:a16="http://schemas.microsoft.com/office/drawing/2014/main" id="{89279D91-4F26-C9EC-77B9-85369235BF4D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507977" y="1316846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9090B4-9F28-CD33-542B-0DEA74DA2A1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8"/>
          <a:srcRect t="7802" b="7802"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A2EA43-5DCE-E0DE-349F-1C3A239BBE90}"/>
              </a:ext>
            </a:extLst>
          </p:cNvPr>
          <p:cNvSpPr>
            <a:spLocks/>
          </p:cNvSpPr>
          <p:nvPr/>
        </p:nvSpPr>
        <p:spPr>
          <a:xfrm>
            <a:off x="0" y="-15240"/>
            <a:ext cx="24384000" cy="13716000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F5BD62A-DAD5-49E9-67DE-5049B72C35E3}"/>
              </a:ext>
            </a:extLst>
          </p:cNvPr>
          <p:cNvGrpSpPr/>
          <p:nvPr/>
        </p:nvGrpSpPr>
        <p:grpSpPr>
          <a:xfrm>
            <a:off x="9591550" y="8387128"/>
            <a:ext cx="15772000" cy="2037459"/>
            <a:chOff x="2899458" y="6752291"/>
            <a:chExt cx="15772000" cy="2037459"/>
          </a:xfrm>
        </p:grpSpPr>
        <p:sp>
          <p:nvSpPr>
            <p:cNvPr id="21" name="Tech."/>
            <p:cNvSpPr txBox="1"/>
            <p:nvPr/>
          </p:nvSpPr>
          <p:spPr>
            <a:xfrm>
              <a:off x="4907279" y="6752291"/>
              <a:ext cx="13764179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s-PE" sz="12000" dirty="0">
                  <a:latin typeface="DM Sans" pitchFamily="2" charset="0"/>
                </a:rPr>
                <a:t>Digital </a:t>
              </a:r>
              <a:r>
                <a:rPr lang="es-PE" sz="12000" dirty="0" err="1">
                  <a:latin typeface="DM Sans" pitchFamily="2" charset="0"/>
                </a:rPr>
                <a:t>Banking</a:t>
              </a:r>
              <a:r>
                <a:rPr sz="12000" dirty="0">
                  <a:latin typeface="DM Sans" pitchFamily="2" charset="0"/>
                </a:rPr>
                <a:t>.</a:t>
              </a:r>
            </a:p>
          </p:txBody>
        </p:sp>
        <p:sp>
          <p:nvSpPr>
            <p:cNvPr id="24" name="Line"/>
            <p:cNvSpPr/>
            <p:nvPr/>
          </p:nvSpPr>
          <p:spPr>
            <a:xfrm>
              <a:off x="2899458" y="8789750"/>
              <a:ext cx="12553902" cy="0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100000" sp="200000"/>
              </a:custDash>
            </a:ln>
          </p:spPr>
          <p:txBody>
            <a:bodyPr lIns="0" tIns="0" rIns="0" bIns="0" anchor="ctr"/>
            <a:lstStyle/>
            <a:p>
              <a:pPr algn="ctr">
                <a:lnSpc>
                  <a:spcPct val="100000"/>
                </a:lnSpc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2798D3-8CF1-2BFB-B9A2-57406E0B672D}"/>
                </a:ext>
              </a:extLst>
            </p:cNvPr>
            <p:cNvGrpSpPr/>
            <p:nvPr/>
          </p:nvGrpSpPr>
          <p:grpSpPr>
            <a:xfrm>
              <a:off x="2899458" y="7004114"/>
              <a:ext cx="1445600" cy="1445606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86F4B91-A115-CF6E-AFCD-1A6E0986A779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FEB47B4-A620-CD54-A661-CA48319B8244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AC17320-1337-2D1A-CA9C-FE391C6A1AE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52C2D11-5DA0-A2B7-9AC2-075A45516DE9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6F2DD66-4595-A5C9-CE8C-564E3428C46A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DF9167F-9B50-7214-D33E-07526EC11DC2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8C2F69C-301E-0E4F-8EDC-980D5B762B78}"/>
              </a:ext>
            </a:extLst>
          </p:cNvPr>
          <p:cNvGrpSpPr/>
          <p:nvPr/>
        </p:nvGrpSpPr>
        <p:grpSpPr>
          <a:xfrm>
            <a:off x="17864500" y="11024654"/>
            <a:ext cx="4111580" cy="664106"/>
            <a:chOff x="2856028" y="11768990"/>
            <a:chExt cx="4111580" cy="664106"/>
          </a:xfrm>
        </p:grpSpPr>
        <p:sp>
          <p:nvSpPr>
            <p:cNvPr id="8" name="Effective Presentation Template with Techy Look &amp; Feel.…">
              <a:extLst>
                <a:ext uri="{FF2B5EF4-FFF2-40B4-BE49-F238E27FC236}">
                  <a16:creationId xmlns:a16="http://schemas.microsoft.com/office/drawing/2014/main" id="{FB6826AB-C407-7505-8A4A-D5468B1A7AF7}"/>
                </a:ext>
              </a:extLst>
            </p:cNvPr>
            <p:cNvSpPr txBox="1"/>
            <p:nvPr/>
          </p:nvSpPr>
          <p:spPr>
            <a:xfrm>
              <a:off x="3827325" y="11870211"/>
              <a:ext cx="3140283" cy="4616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0" indent="0" algn="just">
                <a:lnSpc>
                  <a:spcPct val="100000"/>
                </a:lnSpc>
                <a:buNone/>
              </a:pPr>
              <a:r>
                <a:rPr lang="en-US" sz="3000" b="1" dirty="0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by Luigi </a:t>
              </a:r>
              <a:r>
                <a:rPr lang="en-US" sz="3000" b="1" dirty="0" err="1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Wewege</a:t>
              </a:r>
              <a:endParaRPr lang="en-US" sz="3000" b="1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C1B053-DEFD-30DF-F0B9-70815C070D96}"/>
                </a:ext>
              </a:extLst>
            </p:cNvPr>
            <p:cNvSpPr/>
            <p:nvPr/>
          </p:nvSpPr>
          <p:spPr>
            <a:xfrm>
              <a:off x="2856028" y="11768990"/>
              <a:ext cx="664106" cy="664106"/>
            </a:xfrm>
            <a:prstGeom prst="ellipse">
              <a:avLst/>
            </a:prstGeom>
            <a:solidFill>
              <a:srgbClr val="18D0F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000" dirty="0">
                  <a:solidFill>
                    <a:srgbClr val="011832"/>
                  </a:solidFill>
                  <a:latin typeface="DM Sans" pitchFamily="2" charset="0"/>
                  <a:ea typeface="+mn-ea"/>
                  <a:cs typeface="+mn-cs"/>
                  <a:sym typeface="Helvetica Neue Medium"/>
                </a:rPr>
                <a:t>L</a:t>
              </a:r>
              <a:endParaRPr kumimoji="0" lang="en-US" sz="3000" b="0" i="0" u="none" strike="noStrike" cap="none" spc="0" normalizeH="0" baseline="0" dirty="0">
                <a:ln>
                  <a:noFill/>
                </a:ln>
                <a:solidFill>
                  <a:srgbClr val="011832"/>
                </a:solidFill>
                <a:effectLst/>
                <a:uFillTx/>
                <a:latin typeface="DM Sans" pitchFamily="2" charset="0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B8A1CD1F-B543-4784-69CA-995FA171EDFF}"/>
              </a:ext>
            </a:extLst>
          </p:cNvPr>
          <p:cNvGrpSpPr/>
          <p:nvPr/>
        </p:nvGrpSpPr>
        <p:grpSpPr>
          <a:xfrm>
            <a:off x="1905513" y="1005771"/>
            <a:ext cx="12425999" cy="6172944"/>
            <a:chOff x="1905513" y="1005771"/>
            <a:chExt cx="12425999" cy="6172944"/>
          </a:xfrm>
        </p:grpSpPr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69072FB1-B31B-D2D5-C93E-8C1B8C06E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6514" t="16514" r="16514" b="16514"/>
            <a:stretch/>
          </p:blipFill>
          <p:spPr>
            <a:xfrm>
              <a:off x="6592438" y="1005771"/>
              <a:ext cx="3421361" cy="3421361"/>
            </a:xfrm>
            <a:prstGeom prst="rect">
              <a:avLst/>
            </a:prstGeom>
            <a:noFill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308993B6-9BA7-ECA2-2647-3B2902C965F6}"/>
                </a:ext>
              </a:extLst>
            </p:cNvPr>
            <p:cNvSpPr>
              <a:spLocks/>
            </p:cNvSpPr>
            <p:nvPr/>
          </p:nvSpPr>
          <p:spPr>
            <a:xfrm>
              <a:off x="1905513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sz="4400" b="1" dirty="0"/>
                <a:t>1</a:t>
              </a:r>
            </a:p>
          </p:txBody>
        </p:sp>
        <p:sp>
          <p:nvSpPr>
            <p:cNvPr id="14" name="1">
              <a:extLst>
                <a:ext uri="{FF2B5EF4-FFF2-40B4-BE49-F238E27FC236}">
                  <a16:creationId xmlns:a16="http://schemas.microsoft.com/office/drawing/2014/main" id="{78EE78BB-D45F-F4A3-3A98-CB865C35498C}"/>
                </a:ext>
              </a:extLst>
            </p:cNvPr>
            <p:cNvSpPr>
              <a:spLocks/>
            </p:cNvSpPr>
            <p:nvPr/>
          </p:nvSpPr>
          <p:spPr>
            <a:xfrm>
              <a:off x="3314412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  <p:sp>
          <p:nvSpPr>
            <p:cNvPr id="15" name="1">
              <a:extLst>
                <a:ext uri="{FF2B5EF4-FFF2-40B4-BE49-F238E27FC236}">
                  <a16:creationId xmlns:a16="http://schemas.microsoft.com/office/drawing/2014/main" id="{1D99CC0F-078C-1680-0314-9A0C8B80B009}"/>
                </a:ext>
              </a:extLst>
            </p:cNvPr>
            <p:cNvSpPr>
              <a:spLocks/>
            </p:cNvSpPr>
            <p:nvPr/>
          </p:nvSpPr>
          <p:spPr>
            <a:xfrm>
              <a:off x="47284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  <p:sp>
          <p:nvSpPr>
            <p:cNvPr id="16" name="Today’s Science is Technology for Tomorrow. Together We Can Achieve Better Life.">
              <a:extLst>
                <a:ext uri="{FF2B5EF4-FFF2-40B4-BE49-F238E27FC236}">
                  <a16:creationId xmlns:a16="http://schemas.microsoft.com/office/drawing/2014/main" id="{ABE2C8E3-DBC2-7AF5-B0E8-2B43D76F1BA4}"/>
                </a:ext>
              </a:extLst>
            </p:cNvPr>
            <p:cNvSpPr txBox="1">
              <a:spLocks/>
            </p:cNvSpPr>
            <p:nvPr/>
          </p:nvSpPr>
          <p:spPr>
            <a:xfrm>
              <a:off x="5815043" y="4510408"/>
              <a:ext cx="517681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lang="en-US" dirty="0">
                  <a:latin typeface="DM Sans" pitchFamily="2" charset="0"/>
                </a:rPr>
                <a:t>Modules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17" name="1">
              <a:extLst>
                <a:ext uri="{FF2B5EF4-FFF2-40B4-BE49-F238E27FC236}">
                  <a16:creationId xmlns:a16="http://schemas.microsoft.com/office/drawing/2014/main" id="{58AB99D4-43CE-AF78-519C-1729F941E2F0}"/>
                </a:ext>
              </a:extLst>
            </p:cNvPr>
            <p:cNvSpPr>
              <a:spLocks/>
            </p:cNvSpPr>
            <p:nvPr/>
          </p:nvSpPr>
          <p:spPr>
            <a:xfrm>
              <a:off x="61740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  <p:sp>
          <p:nvSpPr>
            <p:cNvPr id="19" name="1">
              <a:extLst>
                <a:ext uri="{FF2B5EF4-FFF2-40B4-BE49-F238E27FC236}">
                  <a16:creationId xmlns:a16="http://schemas.microsoft.com/office/drawing/2014/main" id="{1D22FB52-6D8F-7AD5-1D5D-F77FE4066815}"/>
                </a:ext>
              </a:extLst>
            </p:cNvPr>
            <p:cNvSpPr>
              <a:spLocks/>
            </p:cNvSpPr>
            <p:nvPr/>
          </p:nvSpPr>
          <p:spPr>
            <a:xfrm>
              <a:off x="7551449" y="6081157"/>
              <a:ext cx="1189002" cy="1097558"/>
            </a:xfrm>
            <a:prstGeom prst="ellipse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  <p:sp>
          <p:nvSpPr>
            <p:cNvPr id="37" name="1">
              <a:extLst>
                <a:ext uri="{FF2B5EF4-FFF2-40B4-BE49-F238E27FC236}">
                  <a16:creationId xmlns:a16="http://schemas.microsoft.com/office/drawing/2014/main" id="{12B8BD3C-0849-7C82-CE2C-F1849529558D}"/>
                </a:ext>
              </a:extLst>
            </p:cNvPr>
            <p:cNvSpPr>
              <a:spLocks/>
            </p:cNvSpPr>
            <p:nvPr/>
          </p:nvSpPr>
          <p:spPr>
            <a:xfrm>
              <a:off x="893398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id="{AD8108B5-7FB4-C7C4-216C-47A0C543B6D0}"/>
                </a:ext>
              </a:extLst>
            </p:cNvPr>
            <p:cNvSpPr>
              <a:spLocks/>
            </p:cNvSpPr>
            <p:nvPr/>
          </p:nvSpPr>
          <p:spPr>
            <a:xfrm>
              <a:off x="1034730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  <p:sp>
          <p:nvSpPr>
            <p:cNvPr id="39" name="1">
              <a:extLst>
                <a:ext uri="{FF2B5EF4-FFF2-40B4-BE49-F238E27FC236}">
                  <a16:creationId xmlns:a16="http://schemas.microsoft.com/office/drawing/2014/main" id="{C90B47CB-DBDB-3B73-BE96-B5B426106C09}"/>
                </a:ext>
              </a:extLst>
            </p:cNvPr>
            <p:cNvSpPr>
              <a:spLocks/>
            </p:cNvSpPr>
            <p:nvPr/>
          </p:nvSpPr>
          <p:spPr>
            <a:xfrm>
              <a:off x="11729096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  <p:sp>
          <p:nvSpPr>
            <p:cNvPr id="40" name="1">
              <a:extLst>
                <a:ext uri="{FF2B5EF4-FFF2-40B4-BE49-F238E27FC236}">
                  <a16:creationId xmlns:a16="http://schemas.microsoft.com/office/drawing/2014/main" id="{E0D62134-0DD4-C49C-5BD3-75EF5ACA2CC2}"/>
                </a:ext>
              </a:extLst>
            </p:cNvPr>
            <p:cNvSpPr>
              <a:spLocks/>
            </p:cNvSpPr>
            <p:nvPr/>
          </p:nvSpPr>
          <p:spPr>
            <a:xfrm>
              <a:off x="13142510" y="6075941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2-11T22_55_3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AC88132-975A-0570-5966-FD9E0CA627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14338" y="12170974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B216F5F-BDD8-C8AD-1645-1B38E9058F5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r="2696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5 – From incremental change to total reinvention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827540" y="4708293"/>
            <a:ext cx="12400985" cy="7060922"/>
            <a:chOff x="177555" y="4560808"/>
            <a:chExt cx="12940662" cy="7060922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253169" y="5306659"/>
              <a:ext cx="11156319" cy="558101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Now, competition comes not from other banks, but from non-banks.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Agile non-Bank start-ups are disrupting the whole industry.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Two of these are Nutmeg.com and TransferWise.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These companies have grown rapidly since inception.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Delivering the services customers want is the key.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They have improved on traditional service culture.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117425" y="1620938"/>
              <a:ext cx="7060922" cy="1294066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251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2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2-11T22_57_4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ED4D72D6-680B-276E-B33F-6E2A7A278B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48739" y="12328290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D289FE59-917C-41BD-5367-52828270765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6" r="15496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366160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5 – From incremental change to total reinvention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5073441"/>
            <a:ext cx="12529841" cy="6932764"/>
            <a:chOff x="10423697" y="5067339"/>
            <a:chExt cx="12529841" cy="693276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426043" y="5789379"/>
              <a:ext cx="10525149" cy="54886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Traditional banks must now accept shorter tenure and higher turnover.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This applies to the full range of banking services.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Future disruptors will focus on checking accounts and mortgages.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Banks will have to completely overhaul their processes.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222236" y="2268800"/>
              <a:ext cx="693276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0962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09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venLabs_2025-02-15T16_59_18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BC972EC5-CA45-2EB6-F53E-4B5CD8ADC7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87819" y="12556242"/>
            <a:ext cx="609600" cy="6096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20F85FD8-B784-7305-5583-F20A12F64724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3687097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2887866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6500" dirty="0">
                <a:latin typeface="DM Sans" pitchFamily="2" charset="0"/>
              </a:rPr>
              <a:t>Module 5 – From incremental change to total reinvention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615CC77A-1AA8-B8A4-4733-99C66AC0C722}"/>
              </a:ext>
            </a:extLst>
          </p:cNvPr>
          <p:cNvGrpSpPr/>
          <p:nvPr/>
        </p:nvGrpSpPr>
        <p:grpSpPr>
          <a:xfrm>
            <a:off x="1596069" y="4609096"/>
            <a:ext cx="21191866" cy="4210438"/>
            <a:chOff x="1596069" y="4609096"/>
            <a:chExt cx="21191866" cy="4210438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609096"/>
              <a:ext cx="21191866" cy="4210438"/>
              <a:chOff x="1596069" y="4986641"/>
              <a:chExt cx="21191866" cy="4210438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18735" y="5721610"/>
                <a:ext cx="14276439" cy="278024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457200" indent="-4572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Retail banks must become broader and more flexible.</a:t>
                </a:r>
              </a:p>
              <a:p>
                <a:pPr marL="457200" indent="-4572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They also must be flexible in the fees they charge.</a:t>
                </a:r>
              </a:p>
              <a:p>
                <a:pPr marL="457200" indent="-4572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Some banks have attempted to merge with FinTech companies.</a:t>
                </a:r>
              </a:p>
              <a:p>
                <a:pPr marL="457200" indent="-4572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Banks have faced two major obstacles in making this transition: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086783" y="-3504073"/>
                <a:ext cx="4210438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2" name="image23.png" descr="C:\Users\Luigi\Desktop\Future\eBook\Images\PNGs - edits\Challenges_Working_With_Fintech_Startups-1.png">
              <a:extLst>
                <a:ext uri="{FF2B5EF4-FFF2-40B4-BE49-F238E27FC236}">
                  <a16:creationId xmlns:a16="http://schemas.microsoft.com/office/drawing/2014/main" id="{C67E1BAD-C486-AEC1-0AD8-FD99C084F855}"/>
                </a:ext>
              </a:extLst>
            </p:cNvPr>
            <p:cNvPicPr/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7196619" y="5027173"/>
              <a:ext cx="4064923" cy="3374281"/>
            </a:xfrm>
            <a:prstGeom prst="flowChartAlternateProcess">
              <a:avLst/>
            </a:prstGeom>
            <a:ln/>
          </p:spPr>
        </p:pic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8A8E960E-36D8-FDF2-C667-0D8206112B2E}"/>
              </a:ext>
            </a:extLst>
          </p:cNvPr>
          <p:cNvGrpSpPr/>
          <p:nvPr/>
        </p:nvGrpSpPr>
        <p:grpSpPr>
          <a:xfrm>
            <a:off x="2170759" y="9481977"/>
            <a:ext cx="20617174" cy="2971025"/>
            <a:chOff x="2170762" y="8965493"/>
            <a:chExt cx="20617174" cy="2971025"/>
          </a:xfrm>
        </p:grpSpPr>
        <p:sp>
          <p:nvSpPr>
            <p:cNvPr id="17" name="Effective Presentation Template with Techy Look &amp; Feel.…">
              <a:extLst>
                <a:ext uri="{FF2B5EF4-FFF2-40B4-BE49-F238E27FC236}">
                  <a16:creationId xmlns:a16="http://schemas.microsoft.com/office/drawing/2014/main" id="{63EF6F6C-5E0B-9820-0BB3-3C7AEA84DED3}"/>
                </a:ext>
              </a:extLst>
            </p:cNvPr>
            <p:cNvSpPr txBox="1">
              <a:spLocks/>
            </p:cNvSpPr>
            <p:nvPr/>
          </p:nvSpPr>
          <p:spPr>
            <a:xfrm>
              <a:off x="6352818" y="9420237"/>
              <a:ext cx="15795859" cy="222625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(1) IT systems are difficult to integrate. Many larger banks continue to use outdated legacy technology.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(2) FinTech companies, upon merging, become subject to large bank regulatory authorities and struggle with those requirements.</a:t>
              </a:r>
            </a:p>
          </p:txBody>
        </p:sp>
        <p:sp>
          <p:nvSpPr>
            <p:cNvPr id="20" name="Rectangle: Rounded Corners 6">
              <a:extLst>
                <a:ext uri="{FF2B5EF4-FFF2-40B4-BE49-F238E27FC236}">
                  <a16:creationId xmlns:a16="http://schemas.microsoft.com/office/drawing/2014/main" id="{8AA98962-87FB-FD9F-61E1-6BADE38BE78A}"/>
                </a:ext>
              </a:extLst>
            </p:cNvPr>
            <p:cNvSpPr/>
            <p:nvPr/>
          </p:nvSpPr>
          <p:spPr>
            <a:xfrm rot="5400000">
              <a:off x="10993836" y="142419"/>
              <a:ext cx="2971025" cy="206171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3" name="Picture 4" descr="A picture containing toy, clock&#10;&#10;Description automatically generated">
              <a:extLst>
                <a:ext uri="{FF2B5EF4-FFF2-40B4-BE49-F238E27FC236}">
                  <a16:creationId xmlns:a16="http://schemas.microsoft.com/office/drawing/2014/main" id="{4B05C609-B9CD-3B77-89C2-36598178A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1058" y="9283682"/>
              <a:ext cx="2401463" cy="2226249"/>
            </a:xfrm>
            <a:prstGeom prst="flowChartAlternateProcess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0731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33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2424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1T22_26_3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58CB51E-C335-0B96-B96D-00CD46A3DA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46277" y="12338942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970F6890-2BBA-3199-FBC1-63F04C67D341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1" r="30591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4" y="1402458"/>
            <a:ext cx="1262874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5 – Are bank branches disappearing?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5748283-AA53-5DD9-9A1F-CB78124E7ADC}"/>
              </a:ext>
            </a:extLst>
          </p:cNvPr>
          <p:cNvSpPr txBox="1"/>
          <p:nvPr/>
        </p:nvSpPr>
        <p:spPr>
          <a:xfrm>
            <a:off x="1259288" y="10364290"/>
            <a:ext cx="6960703" cy="194925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Consumers are using physical bank branches less than ever before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378743" y="4671768"/>
            <a:ext cx="12972333" cy="7641774"/>
            <a:chOff x="10423697" y="4358329"/>
            <a:chExt cx="12972333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1187301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Consumers are using physical bank branches less than ever before.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Between 2009 and 2014, branch transactions fell by 40%.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Digital payment methods are largely responsible for this trend.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Most retail banks have been forced to close many branches.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But many banks have upgraded their branches, notably in the UK.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088977" y="1693049"/>
              <a:ext cx="7641774" cy="12972333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60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5455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1T22_33_1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A23884F-4BDA-A751-9E8A-C9ECF7D8B0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64049" y="12298794"/>
            <a:ext cx="609600" cy="6096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48CC3375-B969-BE60-7F30-2051FE19BAA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9" r="25369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249900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5 – Are bank branches disappearing?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35871" y="4898570"/>
            <a:ext cx="12290678" cy="7414971"/>
            <a:chOff x="1066093" y="3984170"/>
            <a:chExt cx="12290678" cy="741497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090056" y="4652762"/>
              <a:ext cx="10376263" cy="641201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Self-service machines free up as much as 25% of bank employee time.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This is occurring even as FinTech alternatives grow rapidly.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Many customers place value on physical presence of bank branches.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They like the face-to-face interaction with their bank.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These customers, however, are quickly diminishing in numbers.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3503946" y="1546317"/>
              <a:ext cx="7414971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31243B4-9154-12D3-6E78-43C113D7C766}"/>
              </a:ext>
            </a:extLst>
          </p:cNvPr>
          <p:cNvSpPr txBox="1"/>
          <p:nvPr/>
        </p:nvSpPr>
        <p:spPr>
          <a:xfrm>
            <a:off x="16032983" y="10364290"/>
            <a:ext cx="7315147" cy="194925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Upgrades enable employees to spend more time with customers.</a:t>
            </a:r>
          </a:p>
        </p:txBody>
      </p:sp>
    </p:spTree>
    <p:extLst>
      <p:ext uri="{BB962C8B-B14F-4D97-AF65-F5344CB8AC3E}">
        <p14:creationId xmlns:p14="http://schemas.microsoft.com/office/powerpoint/2010/main" val="1576277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70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1T22_36_04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76D75928-B0D7-18AD-D3E2-DE009388C0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73943" y="12398343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87764DA-E397-8367-1DB0-B6439A571007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5" r="23774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5 – Unlocking data for customers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378743" y="4671768"/>
            <a:ext cx="12529841" cy="7641774"/>
            <a:chOff x="10423696" y="4358330"/>
            <a:chExt cx="12529841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1471080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A few years ago, customers were satisfied with traditional banking.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4G is prevalent today so service is faster and more reliable.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Rapid transformation has changed everything.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Today’s processing speed is fast and cheap.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It used to take months and cost hundreds of thousands for this.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867730" y="1914296"/>
              <a:ext cx="764177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7336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5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2-11T22_36_5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E534D857-FB56-DFC0-71B9-F6708AD719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39019" y="12225051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ABC2D083-9972-8858-2631-EF599BA367F1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1" r="27791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-37119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16387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5 – Unlocking data for customers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35871" y="4810079"/>
            <a:ext cx="12290678" cy="7414971"/>
            <a:chOff x="1066093" y="3984170"/>
            <a:chExt cx="12290678" cy="741497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090056" y="4652762"/>
              <a:ext cx="10376263" cy="641201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Processing of this volume of data takes a few hours.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Cheaper processing has been the catalyst of services.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Larger volume of data can now be processed for little cost.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Financial institutions can now set up Big Data analytics.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Banks are now able to provide better financial services.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3503946" y="1546317"/>
              <a:ext cx="7414971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570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58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2-11T22_39_5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AD65E1C3-B321-744E-7D3D-84A400B287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48739" y="12298794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17E04E41-7B62-3E37-1BAD-AB9527C7D68E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2" r="25502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10178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5 – Unlocking data for customers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4970710"/>
            <a:ext cx="12529841" cy="6829016"/>
            <a:chOff x="10423697" y="5171087"/>
            <a:chExt cx="12529841" cy="6829016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933023"/>
              <a:ext cx="10525149" cy="564257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Personal financial management (PFM) is interlinked software.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It allows banks to give customers advanced insight into accounts.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Many new PFM systems let customers monitor their spending habits.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They can even compare their habits to those of others.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274110" y="2320674"/>
              <a:ext cx="6829016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170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99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2-11T22_41_0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E79F71C-FFC3-A021-FD43-3ECA08ABAA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58649" y="12313542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D40F52A-4379-BE61-1557-BC4526A3FA97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97" r="30197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5 – Unlocking data for customers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79789" y="5191433"/>
            <a:ext cx="11840082" cy="6725267"/>
            <a:chOff x="827540" y="5338918"/>
            <a:chExt cx="12290678" cy="6725267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605056" y="6092996"/>
              <a:ext cx="11513162" cy="54271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Banks can also send highly tailored alerts and notifications.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 This personalized service has great potential.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 financial services industry tends to use standard alerts.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This new technology is personalized to individual customers.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For example, tracking payments of specific types may lead to alerts.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610245" y="2556213"/>
              <a:ext cx="6725267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316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47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levenLabs_2025-02-11T22_47_04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BC1F7CA0-78F0-C912-3D82-B6B4FCD78B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3362626" y="12079713"/>
            <a:ext cx="609600" cy="609600"/>
          </a:xfrm>
          <a:prstGeom prst="rect">
            <a:avLst/>
          </a:prstGeom>
        </p:spPr>
      </p:pic>
      <p:pic>
        <p:nvPicPr>
          <p:cNvPr id="10" name="ElevenLabs_2025-02-11T22_45_5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D51D635-283C-89F6-1E59-87DCF0A45AC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8671" y="8784674"/>
            <a:ext cx="609600" cy="609600"/>
          </a:xfrm>
          <a:prstGeom prst="rect">
            <a:avLst/>
          </a:prstGeom>
        </p:spPr>
      </p:pic>
      <p:pic>
        <p:nvPicPr>
          <p:cNvPr id="9" name="ElevenLabs_2025-02-11T22_44_2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51EE275-E6B1-03C3-8545-5B24EA07AD0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3057826" y="5176324"/>
            <a:ext cx="609600" cy="6096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E7A39618-FE29-BDD1-098F-0F098FF6018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2196039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5 – Unlocking data for customers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4598BB4E-AF18-08CE-6C22-682A8A537341}"/>
              </a:ext>
            </a:extLst>
          </p:cNvPr>
          <p:cNvGrpSpPr/>
          <p:nvPr/>
        </p:nvGrpSpPr>
        <p:grpSpPr>
          <a:xfrm>
            <a:off x="1883413" y="7941693"/>
            <a:ext cx="20617174" cy="2202435"/>
            <a:chOff x="2170759" y="8196951"/>
            <a:chExt cx="20617174" cy="2202435"/>
          </a:xfrm>
        </p:grpSpPr>
        <p:sp>
          <p:nvSpPr>
            <p:cNvPr id="17" name="Effective Presentation Template with Techy Look &amp; Feel.…">
              <a:extLst>
                <a:ext uri="{FF2B5EF4-FFF2-40B4-BE49-F238E27FC236}">
                  <a16:creationId xmlns:a16="http://schemas.microsoft.com/office/drawing/2014/main" id="{63EF6F6C-5E0B-9820-0BB3-3C7AEA84DED3}"/>
                </a:ext>
              </a:extLst>
            </p:cNvPr>
            <p:cNvSpPr txBox="1">
              <a:spLocks/>
            </p:cNvSpPr>
            <p:nvPr/>
          </p:nvSpPr>
          <p:spPr>
            <a:xfrm>
              <a:off x="7349067" y="8547598"/>
              <a:ext cx="14799607" cy="9551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iGaranti is based in Turkey and provides tailor-made apps to its customers. It often has been the most downloaded app on iTunes. It is built around a broad range of social integration sites.</a:t>
              </a:r>
            </a:p>
          </p:txBody>
        </p:sp>
        <p:sp>
          <p:nvSpPr>
            <p:cNvPr id="20" name="Rectangle: Rounded Corners 6">
              <a:extLst>
                <a:ext uri="{FF2B5EF4-FFF2-40B4-BE49-F238E27FC236}">
                  <a16:creationId xmlns:a16="http://schemas.microsoft.com/office/drawing/2014/main" id="{8AA98962-87FB-FD9F-61E1-6BADE38BE78A}"/>
                </a:ext>
              </a:extLst>
            </p:cNvPr>
            <p:cNvSpPr/>
            <p:nvPr/>
          </p:nvSpPr>
          <p:spPr>
            <a:xfrm rot="5400000">
              <a:off x="11378128" y="-1010418"/>
              <a:ext cx="2202435" cy="206171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12" name="Picture 7" descr="A picture containing weapon, drawing&#10;&#10;Description automatically generated">
              <a:extLst>
                <a:ext uri="{FF2B5EF4-FFF2-40B4-BE49-F238E27FC236}">
                  <a16:creationId xmlns:a16="http://schemas.microsoft.com/office/drawing/2014/main" id="{2BA0A805-AF4C-D12A-C842-E6FFDF25A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132"/>
            <a:stretch/>
          </p:blipFill>
          <p:spPr>
            <a:xfrm>
              <a:off x="3238159" y="8547598"/>
              <a:ext cx="3471649" cy="1471392"/>
            </a:xfrm>
            <a:prstGeom prst="flowChartAlternateProcess">
              <a:avLst/>
            </a:prstGeom>
          </p:spPr>
        </p:pic>
      </p:grpSp>
      <p:grpSp>
        <p:nvGrpSpPr>
          <p:cNvPr id="19" name="Grupo 18">
            <a:extLst>
              <a:ext uri="{FF2B5EF4-FFF2-40B4-BE49-F238E27FC236}">
                <a16:creationId xmlns:a16="http://schemas.microsoft.com/office/drawing/2014/main" id="{876518D6-BFD0-9C2E-622A-34B1930FE84C}"/>
              </a:ext>
            </a:extLst>
          </p:cNvPr>
          <p:cNvGrpSpPr/>
          <p:nvPr/>
        </p:nvGrpSpPr>
        <p:grpSpPr>
          <a:xfrm>
            <a:off x="1596069" y="10896746"/>
            <a:ext cx="21191866" cy="1888055"/>
            <a:chOff x="1596069" y="11039669"/>
            <a:chExt cx="21191866" cy="1888055"/>
          </a:xfrm>
        </p:grpSpPr>
        <p:sp>
          <p:nvSpPr>
            <p:cNvPr id="5" name="Effective Presentation Template with Techy Look &amp; Feel.…">
              <a:extLst>
                <a:ext uri="{FF2B5EF4-FFF2-40B4-BE49-F238E27FC236}">
                  <a16:creationId xmlns:a16="http://schemas.microsoft.com/office/drawing/2014/main" id="{71B2477C-D80A-0236-11BB-A6EA63519D80}"/>
                </a:ext>
              </a:extLst>
            </p:cNvPr>
            <p:cNvSpPr txBox="1">
              <a:spLocks/>
            </p:cNvSpPr>
            <p:nvPr/>
          </p:nvSpPr>
          <p:spPr>
            <a:xfrm>
              <a:off x="2170759" y="11445660"/>
              <a:ext cx="16760708" cy="1203166"/>
            </a:xfrm>
            <a:prstGeom prst="flowChartAlternateProcess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457200" indent="-4572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RBS and NatWest are building similar mobile banking apps. They will offer insight to how customers manage their finances. It adds in many innovative financial features.</a:t>
              </a:r>
            </a:p>
          </p:txBody>
        </p:sp>
        <p:sp>
          <p:nvSpPr>
            <p:cNvPr id="6" name="Rectangle: Rounded Corners 6">
              <a:extLst>
                <a:ext uri="{FF2B5EF4-FFF2-40B4-BE49-F238E27FC236}">
                  <a16:creationId xmlns:a16="http://schemas.microsoft.com/office/drawing/2014/main" id="{62A276E9-BE84-101D-AAE2-F37158B532B3}"/>
                </a:ext>
              </a:extLst>
            </p:cNvPr>
            <p:cNvSpPr/>
            <p:nvPr/>
          </p:nvSpPr>
          <p:spPr>
            <a:xfrm rot="16200000">
              <a:off x="11247974" y="1387764"/>
              <a:ext cx="1888055" cy="21191866"/>
            </a:xfrm>
            <a:prstGeom prst="flowChartAlternateProcess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13" name="Picture 9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1D004E51-6538-C703-AC3B-5AF5EC57D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718"/>
            <a:stretch/>
          </p:blipFill>
          <p:spPr>
            <a:xfrm>
              <a:off x="19506158" y="11439958"/>
              <a:ext cx="2133918" cy="1087478"/>
            </a:xfrm>
            <a:prstGeom prst="flowChartAlternateProcess">
              <a:avLst/>
            </a:prstGeom>
          </p:spPr>
        </p:pic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989DFFA9-A306-4F7F-B59A-C2DC0DB076C5}"/>
              </a:ext>
            </a:extLst>
          </p:cNvPr>
          <p:cNvGrpSpPr/>
          <p:nvPr/>
        </p:nvGrpSpPr>
        <p:grpSpPr>
          <a:xfrm>
            <a:off x="1596069" y="4986642"/>
            <a:ext cx="21191866" cy="2202434"/>
            <a:chOff x="1596069" y="4986642"/>
            <a:chExt cx="21191866" cy="2202434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986642"/>
              <a:ext cx="21191866" cy="2202434"/>
              <a:chOff x="1596069" y="4986642"/>
              <a:chExt cx="21191866" cy="2202434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70759" y="5481124"/>
                <a:ext cx="16760708" cy="124136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>
                  <a:lnSpc>
                    <a:spcPct val="100000"/>
                  </a:lnSpc>
                  <a:spcAft>
                    <a:spcPts val="1200"/>
                  </a:spcAft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The potential of this new technology is endless.</a:t>
                </a:r>
              </a:p>
              <a:p>
                <a:pPr>
                  <a:lnSpc>
                    <a:spcPct val="100000"/>
                  </a:lnSpc>
                  <a:spcAft>
                    <a:spcPts val="1200"/>
                  </a:spcAft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Today, only a few banks have piloted their mobile apps for this use. Some examples: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1090785" y="-4508074"/>
                <a:ext cx="2202434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1030" name="Picture 6" descr="NatWest | Our brands | NatWest Group">
              <a:extLst>
                <a:ext uri="{FF2B5EF4-FFF2-40B4-BE49-F238E27FC236}">
                  <a16:creationId xmlns:a16="http://schemas.microsoft.com/office/drawing/2014/main" id="{23732875-3012-74EA-F851-6B5BA6DCF3D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367" b="22819"/>
            <a:stretch/>
          </p:blipFill>
          <p:spPr bwMode="auto">
            <a:xfrm>
              <a:off x="18693493" y="5585591"/>
              <a:ext cx="3238500" cy="1136898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9901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400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08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20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1T22_49_42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4079620A-9AFB-6D8E-4E3A-A955F2A2D7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19748" y="12255790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7BD461C8-22C3-21E3-D3CC-8265A5615F50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9" t="148" r="17771" b="-148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330099"/>
            <a:ext cx="13336663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5 – From incremental change to total reinvention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378743" y="4701265"/>
            <a:ext cx="12529841" cy="7183902"/>
            <a:chOff x="10423697" y="4358330"/>
            <a:chExt cx="12529841" cy="7183902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0525149" cy="595034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Rapid innovation has often taken retail banks by surprise.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Few banks thought this growth would occur so quickly.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Customers are also more volatile today, without the loyalty of the past.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Millennials are likely to switch banks more often than others.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This means rapidly adapting banks will be future winners.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096667" y="1685360"/>
              <a:ext cx="7183902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0450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52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White">
  <a:themeElements>
    <a:clrScheme name="White">
      <a:dk1>
        <a:srgbClr val="BA722C"/>
      </a:dk1>
      <a:lt1>
        <a:srgbClr val="8EA5BA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2136</TotalTime>
  <Words>758</Words>
  <Application>Microsoft Office PowerPoint</Application>
  <PresentationFormat>Personalizado</PresentationFormat>
  <Paragraphs>80</Paragraphs>
  <Slides>12</Slides>
  <Notes>0</Notes>
  <HiddenSlides>0</HiddenSlides>
  <MMClips>15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DM Sans</vt:lpstr>
      <vt:lpstr>Helvetica Neue</vt:lpstr>
      <vt:lpstr>Lato Regular</vt:lpstr>
      <vt:lpstr>Wingdings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Anais Vega</dc:creator>
  <cp:lastModifiedBy>Anais Shirley Vega Vilchez</cp:lastModifiedBy>
  <cp:revision>62</cp:revision>
  <dcterms:modified xsi:type="dcterms:W3CDTF">2025-02-25T23:25:18Z</dcterms:modified>
</cp:coreProperties>
</file>