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47" r:id="rId3"/>
    <p:sldId id="257" r:id="rId4"/>
    <p:sldId id="342" r:id="rId5"/>
    <p:sldId id="400" r:id="rId6"/>
    <p:sldId id="401" r:id="rId7"/>
    <p:sldId id="386" r:id="rId8"/>
    <p:sldId id="402" r:id="rId9"/>
    <p:sldId id="350" r:id="rId10"/>
    <p:sldId id="390" r:id="rId11"/>
    <p:sldId id="403" r:id="rId12"/>
    <p:sldId id="404" r:id="rId13"/>
    <p:sldId id="405" r:id="rId14"/>
    <p:sldId id="411" r:id="rId15"/>
    <p:sldId id="412" r:id="rId16"/>
    <p:sldId id="392" r:id="rId17"/>
    <p:sldId id="354" r:id="rId18"/>
    <p:sldId id="413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407" r:id="rId27"/>
    <p:sldId id="408" r:id="rId28"/>
    <p:sldId id="409" r:id="rId29"/>
    <p:sldId id="410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D0F8"/>
    <a:srgbClr val="4AF3F8"/>
    <a:srgbClr val="011832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3969" autoAdjust="0"/>
  </p:normalViewPr>
  <p:slideViewPr>
    <p:cSldViewPr snapToGrid="0" snapToObjects="1">
      <p:cViewPr varScale="1">
        <p:scale>
          <a:sx n="31" d="100"/>
          <a:sy n="31" d="100"/>
        </p:scale>
        <p:origin x="9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8990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2027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10" Type="http://schemas.openxmlformats.org/officeDocument/2006/relationships/image" Target="../media/image3.png"/><Relationship Id="rId4" Type="http://schemas.microsoft.com/office/2007/relationships/media" Target="../media/media2.wav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3.jp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16.jp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18.jp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5" Type="http://schemas.openxmlformats.org/officeDocument/2006/relationships/image" Target="../media/image22.gi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4.jpg"/><Relationship Id="rId2" Type="http://schemas.microsoft.com/office/2007/relationships/media" Target="../media/media3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3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5" Type="http://schemas.openxmlformats.org/officeDocument/2006/relationships/image" Target="../media/image24.jp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5" Type="http://schemas.openxmlformats.org/officeDocument/2006/relationships/image" Target="../media/image25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5" Type="http://schemas.openxmlformats.org/officeDocument/2006/relationships/image" Target="../media/image26.jpe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5" Type="http://schemas.openxmlformats.org/officeDocument/2006/relationships/image" Target="../media/image27.jp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5" Type="http://schemas.openxmlformats.org/officeDocument/2006/relationships/image" Target="../media/image28.gif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5" Type="http://schemas.openxmlformats.org/officeDocument/2006/relationships/image" Target="../media/image29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5" Type="http://schemas.openxmlformats.org/officeDocument/2006/relationships/image" Target="../media/image30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5" Type="http://schemas.openxmlformats.org/officeDocument/2006/relationships/image" Target="../media/image31.jp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32.jp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2" Type="http://schemas.microsoft.com/office/2007/relationships/media" Target="../media/media8.mp3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jp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1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4-11-28T19_55_12_Daniel_pre_s55_sb75_m1">
            <a:hlinkClick r:id="" action="ppaction://media"/>
            <a:extLst>
              <a:ext uri="{FF2B5EF4-FFF2-40B4-BE49-F238E27FC236}">
                <a16:creationId xmlns:a16="http://schemas.microsoft.com/office/drawing/2014/main" id="{D94A05AA-35B6-B2AB-5EB4-6D062F1F3F8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017655" y="12102662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BCBBF2FF-3788-7F8A-2930-587B4DCE13BD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049808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9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/>
                <a:t>Digital </a:t>
              </a:r>
              <a:r>
                <a:rPr lang="es-PE" sz="12000" dirty="0" err="1"/>
                <a:t>Banking</a:t>
              </a:r>
              <a:r>
                <a:rPr sz="12000" dirty="0"/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2A004F9B-53A7-1B91-A955-D04EEE2E84C0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91572FE8-5AA5-B919-1D58-CE621D84A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5A14002E-8F65-B580-2DBC-9D8E4199D0F1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4B4BFB1D-2340-EE91-2368-A00901589BC9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5" name="1">
              <a:extLst>
                <a:ext uri="{FF2B5EF4-FFF2-40B4-BE49-F238E27FC236}">
                  <a16:creationId xmlns:a16="http://schemas.microsoft.com/office/drawing/2014/main" id="{22791BBF-5D4A-0185-03A7-F8EECBE1335D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6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E8A90DDB-1D7C-CA8A-3608-43B449072F24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E6607644-4A4F-F74A-DCD0-3FFF7A9601C4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4215E195-0EA4-39A0-DC61-30A783DACF14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47CA3711-C37C-DC3A-FCD0-1211E82B4CBA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FD14F53C-9751-B9A7-D144-3D9762DF728A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8668BD73-BABE-9877-3E3B-AD469358438A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6603CFBD-569D-FF02-46E8-E433451E2058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10T23_22_0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3B0FE09-B682-3645-D982-8E9D4E343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14096" y="12509047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02F73F3-00D2-EEE9-881C-E63DCE0997D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4" r="305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5188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6" y="4736702"/>
            <a:ext cx="12529841" cy="7641774"/>
            <a:chOff x="10423696" y="4452923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525149" cy="66274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Past competition involved opening a new bank.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Today, many financial entities can set up business anywhere.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Advanced technology eliminates the need for central control.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new regulatory landscape has changed as a direct result.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New non-bank companies do not need to compete with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focused marketing tactic is a dramatic change.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2008889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82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0T23_28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041DEF5-EB50-2470-2A91-DA8805DBCF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99026" y="12297776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3C2769A4-AF47-CF1B-F20D-A5D589776ED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6" r="26986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4" y="4792721"/>
            <a:ext cx="12400985" cy="7685032"/>
            <a:chOff x="177559" y="4792721"/>
            <a:chExt cx="12940662" cy="768503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255292" y="5436161"/>
              <a:ext cx="11154196" cy="66274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Industry experts see FinTech leading banking into the future.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may even cause the demise of retail banking.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FinTech approaches enables companies to reduce or eliminate fees.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Hidden fees are rapidly disappearing or changing the landscape.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Many fees are unknown to customers of retail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These fees generate up to $10 billion in annual revenue.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805374" y="2164906"/>
              <a:ext cx="7685032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251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0T23_29_3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96E5C1B-5629-6474-9107-1B3E48C873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47828" y="12236586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F9479D9-4089-4DDC-2424-534056E9C6E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4" r="271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11176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6" y="4642109"/>
            <a:ext cx="12529841" cy="7641774"/>
            <a:chOff x="10423696" y="4358330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525149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will lead to more disruptions and movement out of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has become easier for non-bank FinTech to enter the market.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 International payments and transfers are changing as well.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Non-banks use technology to make these services fast and cheap.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 the past, there was no alternative to high fees changed by banks.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1914296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83AD5DF0-6634-E9AC-9C0E-CAA3D4C0FD16}"/>
              </a:ext>
            </a:extLst>
          </p:cNvPr>
          <p:cNvSpPr txBox="1"/>
          <p:nvPr/>
        </p:nvSpPr>
        <p:spPr>
          <a:xfrm>
            <a:off x="1125662" y="9219139"/>
            <a:ext cx="7315147" cy="318035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Customers are beginning to realize they have been treated poorly.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Today that has all changed.</a:t>
            </a:r>
          </a:p>
        </p:txBody>
      </p:sp>
    </p:spTree>
    <p:extLst>
      <p:ext uri="{BB962C8B-B14F-4D97-AF65-F5344CB8AC3E}">
        <p14:creationId xmlns:p14="http://schemas.microsoft.com/office/powerpoint/2010/main" val="2810962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35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0T23_33_3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006F15F-BAB1-488E-03FA-A6A62D4BCE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63449" y="120087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6F97069-98F6-BFCB-1770-1ACCF75BC1AE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8" t="148" r="4458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1" y="4560807"/>
            <a:ext cx="12400985" cy="7752736"/>
            <a:chOff x="177556" y="4560807"/>
            <a:chExt cx="12940662" cy="7752736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256467" y="5401252"/>
              <a:ext cx="11153021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simple supply and demand factors influence the market as well.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New FinTech entrants will follow those who have succeeded.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Even customers now not in need to FinTech services will go there.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occurs as these FinTech companies develop higher visibility.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Over time, customers are becoming more trusting of FinTech.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771519" y="1966844"/>
              <a:ext cx="7752736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540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0T23_35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720C0F1-EFCF-B434-FC5D-A1735BF8B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4150" y="12555670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EB3B0D78-E132-8A5E-5EC7-DF5D2EAAE1B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r="4182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711544" y="4898567"/>
            <a:ext cx="12241996" cy="6923318"/>
            <a:chOff x="10711544" y="4614788"/>
            <a:chExt cx="12241996" cy="767493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63922" y="5511833"/>
              <a:ext cx="10525149" cy="63164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Most people believe traditional banks offer better security. New studies reveal that this is not the case, and perceptions are slowly changing.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With retail bank trust at an all-time low, an opportunity is emerging.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As non-banking FinTech companies grow, customer trust will follow.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995075" y="2331257"/>
              <a:ext cx="7674934" cy="1224199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83AD5DF0-6634-E9AC-9C0E-CAA3D4C0FD16}"/>
              </a:ext>
            </a:extLst>
          </p:cNvPr>
          <p:cNvSpPr txBox="1"/>
          <p:nvPr/>
        </p:nvSpPr>
        <p:spPr>
          <a:xfrm>
            <a:off x="1125662" y="10193765"/>
            <a:ext cx="7315147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A common misconception involves security of nonbanks.</a:t>
            </a:r>
          </a:p>
        </p:txBody>
      </p:sp>
    </p:spTree>
    <p:extLst>
      <p:ext uri="{BB962C8B-B14F-4D97-AF65-F5344CB8AC3E}">
        <p14:creationId xmlns:p14="http://schemas.microsoft.com/office/powerpoint/2010/main" val="289305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0T23_39_13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05A99190-814E-3625-2208-D4925D21A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74959" y="12297776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9749F23-C8CD-2E7D-1E93-938961BD1C8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2735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0" y="4833258"/>
            <a:ext cx="12629480" cy="7480287"/>
            <a:chOff x="177555" y="4833258"/>
            <a:chExt cx="13179101" cy="748028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158677" y="5451146"/>
              <a:ext cx="11493804" cy="6427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Retail banking is being redefined and forced to catch up.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Everything about financial services is changing.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Retail banks will have to take digital banking seriously.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If they do not, they will be forced out of business.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Many segments of the industry are becoming controlled by non-banks.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The entire financial services industry is becoming democratized.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The current banking model is fundamentally unfair.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100" dirty="0">
                  <a:solidFill>
                    <a:srgbClr val="FFFFFF"/>
                  </a:solidFill>
                  <a:latin typeface="DM Sans" pitchFamily="2" charset="0"/>
                </a:rPr>
                <a:t>This is being rapidly changed through the digital revolution.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026962" y="1983851"/>
              <a:ext cx="7480287" cy="1317910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218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5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1T18_46_37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F8BE8A55-3A20-B3D8-CC4C-C1AA643CC8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8257" y="12494397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EE307A67-7287-F3BC-3DF2-193E05C07A4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7" r="2699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452920"/>
            <a:ext cx="12715603" cy="7860621"/>
            <a:chOff x="10423697" y="4358327"/>
            <a:chExt cx="12715603" cy="7860621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33295" y="5050154"/>
              <a:ext cx="11408018" cy="69352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 Digital banking is becoming the only way to manage finances.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Technology is forcing a closer banking relationship than ever before.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It is difficult to imagine people going to their bank every day.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average online bank customer goes to their online bank 28 times per month.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Millions of customers now expect text messages about their money.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These messages are transfer reminders and overdraft alerts.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51188" y="1930836"/>
              <a:ext cx="7860621" cy="12715603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E404615F-C1F7-11C0-7090-8A3EB7783FB0}"/>
              </a:ext>
            </a:extLst>
          </p:cNvPr>
          <p:cNvSpPr txBox="1"/>
          <p:nvPr/>
        </p:nvSpPr>
        <p:spPr>
          <a:xfrm>
            <a:off x="1244700" y="11248982"/>
            <a:ext cx="6989879" cy="133369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Cash is being overtaken by card-based payments.</a:t>
            </a:r>
          </a:p>
        </p:txBody>
      </p:sp>
    </p:spTree>
    <p:extLst>
      <p:ext uri="{BB962C8B-B14F-4D97-AF65-F5344CB8AC3E}">
        <p14:creationId xmlns:p14="http://schemas.microsoft.com/office/powerpoint/2010/main" val="1073807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99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8_56_2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F5423A64-2265-DBC3-2F0C-10E4BBDA2E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43405" y="1242060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DC0FC3F-7779-E4EF-7331-3631F3BB611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3681D689-81BD-88B4-5471-25524105DE9F}"/>
              </a:ext>
            </a:extLst>
          </p:cNvPr>
          <p:cNvGrpSpPr/>
          <p:nvPr/>
        </p:nvGrpSpPr>
        <p:grpSpPr>
          <a:xfrm>
            <a:off x="1596069" y="4986641"/>
            <a:ext cx="21191866" cy="2517745"/>
            <a:chOff x="1596069" y="4986641"/>
            <a:chExt cx="21191866" cy="2517745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986641"/>
              <a:ext cx="21191866" cy="2517745"/>
              <a:chOff x="1596069" y="4986641"/>
              <a:chExt cx="21191866" cy="2517745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70759" y="5481124"/>
                <a:ext cx="16760708" cy="14875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A service called </a:t>
                </a:r>
                <a:r>
                  <a:rPr lang="en-US" sz="4000" dirty="0" err="1">
                    <a:solidFill>
                      <a:srgbClr val="FFFFFF"/>
                    </a:solidFill>
                    <a:latin typeface="DM Sans" pitchFamily="2" charset="0"/>
                  </a:rPr>
                  <a:t>midata</a:t>
                </a: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 enables downloads of a year’s worth of data.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This can be uploaded to comparison websites like </a:t>
                </a:r>
                <a:r>
                  <a:rPr lang="en-US" sz="4000" dirty="0" err="1">
                    <a:solidFill>
                      <a:srgbClr val="FFFFFF"/>
                    </a:solidFill>
                    <a:latin typeface="DM Sans" pitchFamily="2" charset="0"/>
                  </a:rPr>
                  <a:t>GoCompare</a:t>
                </a: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933129" y="-4350419"/>
                <a:ext cx="2517745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3" name="Picture 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39BE5B4F-76A5-EA5C-33DB-B8DFE2A70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99369" y="5631024"/>
              <a:ext cx="3163845" cy="1226976"/>
            </a:xfrm>
            <a:prstGeom prst="flowChartAlternateProcess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BD74E06F-FAF5-35BA-EDC9-2AE763DFDFCE}"/>
              </a:ext>
            </a:extLst>
          </p:cNvPr>
          <p:cNvGrpSpPr/>
          <p:nvPr/>
        </p:nvGrpSpPr>
        <p:grpSpPr>
          <a:xfrm>
            <a:off x="2170759" y="8196951"/>
            <a:ext cx="20617174" cy="4122052"/>
            <a:chOff x="2170759" y="8196951"/>
            <a:chExt cx="20617174" cy="4122052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196951"/>
              <a:ext cx="20617174" cy="4122052"/>
              <a:chOff x="2170759" y="8373099"/>
              <a:chExt cx="20617174" cy="4122052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9067" y="8953093"/>
                <a:ext cx="14799607" cy="287258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With uploaded data, customers are able to rank market alternatives.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This new form of comparison is rapid and instant.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Retail banks using older methods cannot compete with this.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418320" y="125538"/>
                <a:ext cx="4122052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4" name="Picture 6" descr="A picture containing game&#10;&#10;Description automatically generated">
              <a:extLst>
                <a:ext uri="{FF2B5EF4-FFF2-40B4-BE49-F238E27FC236}">
                  <a16:creationId xmlns:a16="http://schemas.microsoft.com/office/drawing/2014/main" id="{6E93C857-7F13-46F9-D331-50C44D0BD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0628" y="9268229"/>
              <a:ext cx="4098570" cy="1979496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12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8_57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618E584-1704-A64F-1070-CC2ADB6CC7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469" y="12204700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3C64CAE-FF18-9E8C-DDC2-2E97F16168B0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3" r="30283"/>
          <a:stretch/>
        </p:blipFill>
        <p:spPr>
          <a:xfrm>
            <a:off x="32657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44630" y="-457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49667" y="5087934"/>
            <a:ext cx="12715602" cy="6799265"/>
            <a:chOff x="10449667" y="4960684"/>
            <a:chExt cx="12715602" cy="679926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33295" y="5807049"/>
              <a:ext cx="11073562" cy="524246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 latest FinTech innovations help customers to manage money.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Many more innovations will be introduced in the near future.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This will win the hearts and minds of customers.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Performance will be affected by technological reliability.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407835" y="2002516"/>
              <a:ext cx="6799265" cy="1271560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8378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0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1T19_02_2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D99618B-7C7E-C3F7-8373-FBBD70671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21142" y="12534990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E7BD090-08E8-52F8-DCE2-E00427AE70F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3" r="2408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3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4591136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3" y="4824248"/>
            <a:ext cx="12290678" cy="7489298"/>
            <a:chOff x="1066093" y="4824248"/>
            <a:chExt cx="12290678" cy="7489298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734207" y="5467692"/>
              <a:ext cx="11067394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People using digital banking services love the convenience.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On logging in, customers face a menu of services to choose from.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Client banking portals are sophisticated in the FinTech world.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alternative: going to a branch and waiting in line.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Another alternative: calling the bank and waiting on hold.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466783" y="2423558"/>
              <a:ext cx="7489298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333076" y="11201292"/>
            <a:ext cx="6984831" cy="133369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Mobile apps let customers do their banking on the go.</a:t>
            </a:r>
          </a:p>
        </p:txBody>
      </p:sp>
    </p:spTree>
    <p:extLst>
      <p:ext uri="{BB962C8B-B14F-4D97-AF65-F5344CB8AC3E}">
        <p14:creationId xmlns:p14="http://schemas.microsoft.com/office/powerpoint/2010/main" val="1598612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4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08T15_49_3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5756391-63E7-DC08-652F-F08D707BC0A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07752" y="12271703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8AD580B-1FE4-E026-AEE5-C97EE503656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1780212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  <a:endParaRPr dirty="0">
              <a:latin typeface="DM Sans" pitchFamily="2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2B8E2C94-47FE-C91F-20F9-5F61843CA6EA}"/>
              </a:ext>
            </a:extLst>
          </p:cNvPr>
          <p:cNvGrpSpPr/>
          <p:nvPr/>
        </p:nvGrpSpPr>
        <p:grpSpPr>
          <a:xfrm>
            <a:off x="2141259" y="5109509"/>
            <a:ext cx="21027451" cy="7209492"/>
            <a:chOff x="2141259" y="5109509"/>
            <a:chExt cx="21027451" cy="7209492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764577" y="5109509"/>
              <a:ext cx="12404133" cy="7209492"/>
              <a:chOff x="10184529" y="4847060"/>
              <a:chExt cx="12404133" cy="7209492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781850" y="2249739"/>
                <a:ext cx="7209492" cy="12404133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815145" y="5476631"/>
                <a:ext cx="11054904" cy="595034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The traditional banking system is inefficient but this a few years ago no one had even heard of FinTech.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Growth has been rapid and is expected to continue.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Many are distrustful of companies providing this digital service.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Some senior citizens are unwilling to embrace change.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Many of the same seniors also shun use of mobile payments. </a:t>
                </a:r>
              </a:p>
            </p:txBody>
          </p:sp>
        </p:grpSp>
        <p:pic>
          <p:nvPicPr>
            <p:cNvPr id="7" name="Imagen 6" descr="Imagen de la pantalla de un video juego de una persona&#10;&#10;Descripción generada automáticamente con confianza baja">
              <a:extLst>
                <a:ext uri="{FF2B5EF4-FFF2-40B4-BE49-F238E27FC236}">
                  <a16:creationId xmlns:a16="http://schemas.microsoft.com/office/drawing/2014/main" id="{FFEB4A21-6F1A-CFD1-16F6-02A480389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84" r="8643"/>
            <a:stretch/>
          </p:blipFill>
          <p:spPr>
            <a:xfrm>
              <a:off x="2141259" y="5381339"/>
              <a:ext cx="7198609" cy="69376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8777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8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65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05_4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195ADE1-BE1C-FDE8-1385-6B6D8930EC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48739" y="12129327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3B726D5C-E9BD-305D-98E9-95A2D77092B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8" t="148" r="36016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981902"/>
            <a:ext cx="12529841" cy="6810704"/>
            <a:chOff x="10423697" y="4887309"/>
            <a:chExt cx="12529841" cy="681070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523119"/>
              <a:ext cx="10588210" cy="54886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Customers now expect convenience and speed.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Mobile banking apps in the UK report 40 million logins in one month.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These mobile apps often eclipse internet-based log-in activity.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Transparency has grown with added FinTech services.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283266" y="2027740"/>
              <a:ext cx="681070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4603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8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07_3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5BFC467-7EF2-0CC4-E1C7-6478CFE40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21143" y="12446867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4A8B6671-7CAA-5EC9-D78C-6106F5F5E8D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8" r="269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4077177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2" y="4604035"/>
            <a:ext cx="12290678" cy="7767499"/>
            <a:chOff x="1066093" y="4099035"/>
            <a:chExt cx="12290678" cy="8684979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702677" y="4769451"/>
              <a:ext cx="11351172" cy="741027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Even loan application processes have been made faster.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Customers can transfer funds within a few minutes.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often saves customers significant amounts of money.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Lower rates are made possible through instant information and funds.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is all possible for car buying without leaving the dealership.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Customer risk profiles are instantly available in these cases.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868942" y="2296186"/>
              <a:ext cx="8684979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243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24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15_0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553E56F-4487-AFE1-C29C-7F5CE40D90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583424" y="1252301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7FD9B8F4-8FE3-DBF3-6BD9-75B13224015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4" r="276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5549457"/>
            <a:ext cx="12529841" cy="6243149"/>
            <a:chOff x="10423698" y="5454864"/>
            <a:chExt cx="12529841" cy="6243149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65952" y="6185271"/>
              <a:ext cx="11722272" cy="487312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Easily arranged financing is a major improvement over the past.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 third of new applications are approved without needing a visit.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Facial recognition software has replaced the need for documents.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speeds up all processes of verification.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567044" y="2311518"/>
              <a:ext cx="6243149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301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81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17_3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A2FF2E0-6DC9-7D1F-2961-77721DB6F0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72384" y="12360839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A12C467-A7DF-EFF3-B98F-31098589AD1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7" r="25901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4077177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2" y="5390076"/>
            <a:ext cx="12290678" cy="6306211"/>
            <a:chOff x="1066093" y="4486280"/>
            <a:chExt cx="12290678" cy="705108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77670" y="5340902"/>
              <a:ext cx="10625960" cy="5448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Contactless cards are another new trend.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Tap payments take about one second to complete.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saves time for both customers and retailers.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These forms of payment are both faster and safer.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685888" y="1866485"/>
              <a:ext cx="705108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3546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63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18_4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47C9DF0-2F1D-B2D6-8D0D-CD0D085A99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3135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018270F-E457-06A7-09C9-9BD445FCF19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6" r="2698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378743" y="4862821"/>
            <a:ext cx="12529841" cy="7450721"/>
            <a:chOff x="10423699" y="4358325"/>
            <a:chExt cx="12529841" cy="6992847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98609" y="4988853"/>
              <a:ext cx="10745865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Check imaging technology is a notable innovation.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Non-banks are eliminating hard-copy check writing.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is being used already in parts of the UK and other countries.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speeds up the check clearing process from 6 days down to 2 days.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also eliminates the chance for checks to be lost in the mail.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192196" y="1589828"/>
              <a:ext cx="6992847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3512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3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1T19_23_1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9673710-A09F-57A7-DDE1-C673CFA278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77790" y="12502056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0DDD1E4-EC14-11C8-339E-012E9FAF2C0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3" r="2408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40771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1" y="4981902"/>
            <a:ext cx="12290678" cy="7598981"/>
            <a:chOff x="1066092" y="4521535"/>
            <a:chExt cx="12290678" cy="849655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5386948"/>
              <a:ext cx="10625960" cy="699732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Customers may use the </a:t>
              </a:r>
              <a:r>
                <a:rPr lang="en-US" sz="3600" dirty="0" err="1">
                  <a:solidFill>
                    <a:srgbClr val="FFFFFF"/>
                  </a:solidFill>
                  <a:latin typeface="DM Sans" pitchFamily="2" charset="0"/>
                </a:rPr>
                <a:t>Pingit</a:t>
              </a: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 mobile app to pay people.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can be done simply by adding a Twitter handle.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Some companies are using Facebook pages to promote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volume of email between banks and customers is growing.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Ease of access lets digital banks better inform customers about new products and services.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963152" y="2624475"/>
              <a:ext cx="849655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277593" y="11300410"/>
            <a:ext cx="6733528" cy="133369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Social media may help shape the entire industry.</a:t>
            </a:r>
          </a:p>
        </p:txBody>
      </p:sp>
    </p:spTree>
    <p:extLst>
      <p:ext uri="{BB962C8B-B14F-4D97-AF65-F5344CB8AC3E}">
        <p14:creationId xmlns:p14="http://schemas.microsoft.com/office/powerpoint/2010/main" val="219053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88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25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FA9B3924-1687-7096-14B8-F6C3F76644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12864" y="12386238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133C99D-354C-A63E-6747-31C910341B0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" t="148" r="55624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622464" y="1402458"/>
            <a:ext cx="12773564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622464" y="4862820"/>
            <a:ext cx="12529841" cy="7450721"/>
            <a:chOff x="10423699" y="4358325"/>
            <a:chExt cx="12529841" cy="6992847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050154"/>
              <a:ext cx="10745865" cy="587353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Digital banking is making banks improve their human touch.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Social media helps humanize the banking relationship for all.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Information sharing is easier on Facebook and Twitter.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outlet only improves how bankers communicate.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As traditional banks see this trend, they will compete with FinTech.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192196" y="1589828"/>
              <a:ext cx="6992847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187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87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1T19_27_4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0FD7DE9-A207-0D5B-96CA-961DED6B91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44002" y="12668321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5056ECF-00C1-CBAB-B512-78B2E388363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1" r="39425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40771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A new era of banking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1" y="5202621"/>
            <a:ext cx="12290678" cy="7110922"/>
            <a:chOff x="1066092" y="4768324"/>
            <a:chExt cx="12290678" cy="7950849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5648224"/>
              <a:ext cx="10625960" cy="63778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These include smart watches and wristbands.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These are used for growing numbers of banking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Wearables are less cumbersome than wallets or purses.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They make payments on the move much easier.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Wearables can transact with a mere touch versus running cards.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236006" y="2598410"/>
              <a:ext cx="7950849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206951" y="10719069"/>
            <a:ext cx="7110958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Another revolution is taking place through FinTech wearables.</a:t>
            </a:r>
          </a:p>
        </p:txBody>
      </p:sp>
    </p:spTree>
    <p:extLst>
      <p:ext uri="{BB962C8B-B14F-4D97-AF65-F5344CB8AC3E}">
        <p14:creationId xmlns:p14="http://schemas.microsoft.com/office/powerpoint/2010/main" val="1656284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57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19_29_2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D8AA201-9B4E-F7E7-3971-3C54125D94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383739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6E591A6-BF1E-4254-3F48-A8246693D0D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r="3141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622464" y="1402458"/>
            <a:ext cx="12773564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Notable financial innovators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622464" y="4862820"/>
            <a:ext cx="12529841" cy="7187666"/>
            <a:chOff x="10423699" y="4358325"/>
            <a:chExt cx="12529841" cy="6745958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080804"/>
              <a:ext cx="10745865" cy="53535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 err="1">
                  <a:solidFill>
                    <a:srgbClr val="FFFFFF"/>
                  </a:solidFill>
                  <a:latin typeface="DM Sans" pitchFamily="2" charset="0"/>
                </a:rPr>
                <a:t>Paym</a:t>
              </a: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 is a mobile payment system launched in 2015.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Users make payments based on their mobile phone contacts.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Over $50 has been transferred using </a:t>
              </a:r>
              <a:r>
                <a:rPr lang="en-US" sz="3600" dirty="0" err="1">
                  <a:solidFill>
                    <a:srgbClr val="FFFFFF"/>
                  </a:solidFill>
                  <a:latin typeface="DM Sans" pitchFamily="2" charset="0"/>
                </a:rPr>
                <a:t>Paym</a:t>
              </a: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has been popular with small business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avoids needing to log in to an account to check payments.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315641" y="1466383"/>
              <a:ext cx="6745958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442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68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1T19_31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6B3C59AE-5E5B-87DE-E22B-6569F3B71D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01345" y="12486965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EB66CF2-C651-CEDB-E15A-9AA871183AB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4" r="15444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40771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Notable financial innovators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00777" y="5292711"/>
            <a:ext cx="12290678" cy="6890205"/>
            <a:chOff x="1066092" y="5015112"/>
            <a:chExt cx="12290678" cy="770406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203250" y="5798645"/>
              <a:ext cx="10016360" cy="61369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Bank accounts can be compared for the best value available.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makes banking costs transparent and readily visible.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improves competition in the market through better access.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It removes the control over electronic data from banks.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359400" y="2721804"/>
              <a:ext cx="770406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112359" y="10669092"/>
            <a:ext cx="7205551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 err="1">
                <a:latin typeface="DM Sans" pitchFamily="2" charset="0"/>
              </a:rPr>
              <a:t>Midata</a:t>
            </a:r>
            <a:r>
              <a:rPr lang="en-US" sz="4000" dirty="0">
                <a:latin typeface="DM Sans" pitchFamily="2" charset="0"/>
              </a:rPr>
              <a:t> gives users easy access to banking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4077655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8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08T15_51_3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A7F10DD-EB6C-0A70-645A-79C9360DB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252351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C61E295-9E2A-2309-81FD-DB397F30781E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4" r="2836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748283-AA53-5DD9-9A1F-CB78124E7ADC}"/>
              </a:ext>
            </a:extLst>
          </p:cNvPr>
          <p:cNvSpPr txBox="1"/>
          <p:nvPr/>
        </p:nvSpPr>
        <p:spPr>
          <a:xfrm>
            <a:off x="1082066" y="10459022"/>
            <a:ext cx="7315147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Millennials tend to distrust retail banks and are early adopters of FinTech.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518292" y="4610577"/>
            <a:ext cx="12972332" cy="7641774"/>
            <a:chOff x="10423699" y="4358329"/>
            <a:chExt cx="12972332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05141" y="5081685"/>
              <a:ext cx="11187301" cy="62889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Payments-in-store is the most popular FinTech service.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Next in popularity is the growth of international payments.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Over coming years, more people will leave retail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They usually cite better and more personalized service in FinTech.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Digital financial service firms are starting to exploit this trend.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Three major trends are changing this: loss of customer trust, better service experience, the rise of millennials, and mass adoption of smartphones.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088978" y="1693050"/>
              <a:ext cx="7641774" cy="1297233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39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08T15_52_5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043411F-C2AB-B2E9-343E-3ED8042305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6763" y="12081540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44427E0-AAD6-16E9-869B-6E607939730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3" r="2957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835508"/>
            <a:ext cx="12290678" cy="7414971"/>
            <a:chOff x="1066093" y="3984170"/>
            <a:chExt cx="12290678" cy="741497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376263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Loss of customer trust in retail banks is a major change.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2007-09 financial crisis set up a seismic shift in dynamics of trust.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More than 20 of the world’s largest banks have violated regulations.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has led to increased distrust among consumers.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As a result, banking has been ranked low in industries trusted.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503946" y="1546317"/>
              <a:ext cx="741497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9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08T15_55_4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C53BC29-DA4C-1710-9F87-F1B8935C60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74559" y="12349128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AFBEF9D-0A65-EF0F-DBEE-91678B361DF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5" r="29455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86758" y="4642109"/>
            <a:ext cx="12529841" cy="7641774"/>
            <a:chOff x="10423696" y="4358330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525149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Better service experience is part of the new disruptor trend.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FinTech emphasizes faster, cheaper, more convenient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They also offer many alternate services retail banks have ignored.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Retail banks will have to play catch-up to compete in the future.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Resistance to technology has been a primary flaw in banking.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1914296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336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47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08T15_57_0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D4895B2-92A1-7BA5-4322-0FE69C1A43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78738" y="12423901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84AE164-CECF-130F-9A56-3B247CF18DA9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2" r="11582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972809" y="4898570"/>
            <a:ext cx="12290678" cy="7414971"/>
            <a:chOff x="1003031" y="3984170"/>
            <a:chExt cx="12290678" cy="741497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216180" y="4652762"/>
              <a:ext cx="10376263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largest generation will  command the largest purchasing power.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With spending over $200 billion per year, they dominate the market.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But millennials do not have a legacy relationship with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Over 18% of this group has switched out of retail banking in one year.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Demand for innovation favors FinTech over retail banks.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440884" y="1546317"/>
              <a:ext cx="741497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1CD75DD2-A96E-F651-6507-A4619894C50F}"/>
              </a:ext>
            </a:extLst>
          </p:cNvPr>
          <p:cNvSpPr txBox="1"/>
          <p:nvPr/>
        </p:nvSpPr>
        <p:spPr>
          <a:xfrm>
            <a:off x="16032983" y="10669090"/>
            <a:ext cx="7315147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The millennial generation has different expectations than others.</a:t>
            </a:r>
          </a:p>
        </p:txBody>
      </p:sp>
    </p:spTree>
    <p:extLst>
      <p:ext uri="{BB962C8B-B14F-4D97-AF65-F5344CB8AC3E}">
        <p14:creationId xmlns:p14="http://schemas.microsoft.com/office/powerpoint/2010/main" val="3479570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02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0T23_13_4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644D718-01EC-EEED-4CA7-840B0A07583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78533" y="12271703"/>
            <a:ext cx="609600" cy="609600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6261C744-8800-54BA-644E-E6D818DD88A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171569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The digital financial revolution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91C353C2-9EDE-CF87-7AB9-74C1AEF42427}"/>
              </a:ext>
            </a:extLst>
          </p:cNvPr>
          <p:cNvGrpSpPr/>
          <p:nvPr/>
        </p:nvGrpSpPr>
        <p:grpSpPr>
          <a:xfrm>
            <a:off x="1840770" y="5257134"/>
            <a:ext cx="21629299" cy="7061866"/>
            <a:chOff x="1840770" y="5257134"/>
            <a:chExt cx="21629299" cy="7061866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380623" y="5382005"/>
              <a:ext cx="13089446" cy="6756358"/>
              <a:chOff x="9499214" y="4847063"/>
              <a:chExt cx="13089446" cy="6756358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665758" y="1680519"/>
                <a:ext cx="6756358" cy="1308944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86030" y="5548377"/>
                <a:ext cx="11375791" cy="542712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400" dirty="0"/>
                  <a:t>Retail banks are struggling to compete with users of smartphones.</a:t>
                </a:r>
              </a:p>
              <a:p>
                <a:r>
                  <a:rPr lang="en-US" sz="3400" dirty="0"/>
                  <a:t>This has created an innovation gap, led by millennials.</a:t>
                </a:r>
              </a:p>
              <a:p>
                <a:r>
                  <a:rPr lang="en-US" sz="3400" dirty="0"/>
                  <a:t>These new “digital natives” lose patience with old-style services.</a:t>
                </a:r>
              </a:p>
              <a:p>
                <a:r>
                  <a:rPr lang="en-US" sz="3400" dirty="0"/>
                  <a:t>Today’s banking sector has been unable to innovate fast enough.</a:t>
                </a:r>
              </a:p>
              <a:p>
                <a:r>
                  <a:rPr lang="en-US" sz="3400" dirty="0"/>
                  <a:t>Mobile apps are quickly replacing the old way of doing business.</a:t>
                </a:r>
              </a:p>
            </p:txBody>
          </p:sp>
        </p:grpSp>
        <p:pic>
          <p:nvPicPr>
            <p:cNvPr id="7" name="Imagen 6" descr="Imagen que contiene persona, interior, usando, computer&#10;&#10;Descripción generada automáticamente">
              <a:extLst>
                <a:ext uri="{FF2B5EF4-FFF2-40B4-BE49-F238E27FC236}">
                  <a16:creationId xmlns:a16="http://schemas.microsoft.com/office/drawing/2014/main" id="{BCC38D5C-0D34-4A10-C989-4B6965FEB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52" r="8594"/>
            <a:stretch/>
          </p:blipFill>
          <p:spPr>
            <a:xfrm>
              <a:off x="1840770" y="5257134"/>
              <a:ext cx="7240169" cy="7061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008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1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0T23_14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31E1EF7-10E9-8B58-F283-71E6A3D87E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73943" y="12425753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9E21CCF3-7C52-AE3D-9B79-876BDA3D9B2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1" b="486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16293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28596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824243"/>
            <a:ext cx="12529841" cy="7505064"/>
            <a:chOff x="10423697" y="4729650"/>
            <a:chExt cx="12529841" cy="750506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491588"/>
              <a:ext cx="10525149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900" dirty="0">
                  <a:solidFill>
                    <a:srgbClr val="FFFFFF"/>
                  </a:solidFill>
                  <a:latin typeface="DM Sans" pitchFamily="2" charset="0"/>
                </a:rPr>
                <a:t>Today’s banking sector is heavily regulated.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900" dirty="0">
                  <a:solidFill>
                    <a:srgbClr val="FFFFFF"/>
                  </a:solidFill>
                  <a:latin typeface="DM Sans" pitchFamily="2" charset="0"/>
                </a:rPr>
                <a:t>Customer protection is the top priority of regulatory  authorities.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900" dirty="0">
                  <a:solidFill>
                    <a:srgbClr val="FFFFFF"/>
                  </a:solidFill>
                  <a:latin typeface="DM Sans" pitchFamily="2" charset="0"/>
                </a:rPr>
                <a:t>In many countries, regulators are flexible.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900" dirty="0">
                  <a:solidFill>
                    <a:srgbClr val="FFFFFF"/>
                  </a:solidFill>
                  <a:latin typeface="DM Sans" pitchFamily="2" charset="0"/>
                </a:rPr>
                <a:t>In other countries, the process is much less flexible.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900" dirty="0">
                  <a:solidFill>
                    <a:srgbClr val="FFFFFF"/>
                  </a:solidFill>
                  <a:latin typeface="DM Sans" pitchFamily="2" charset="0"/>
                </a:rPr>
                <a:t>The result is exceptional difficulty within the market.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936086" y="2217261"/>
              <a:ext cx="750506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17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5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0T23_16_2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3D32E77-906D-83D8-29E5-4E7819A9B9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63447" y="120341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94A9F83-26B2-C55E-D4D5-9E5ED054CB6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8" t="148" r="17736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4 – Regulation for financial consumers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0" y="4560805"/>
            <a:ext cx="12835907" cy="7752737"/>
            <a:chOff x="177555" y="4560805"/>
            <a:chExt cx="13394511" cy="775273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992067" y="5306659"/>
              <a:ext cx="12100309" cy="65966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With broadened access in the UK, matters have improved.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Financial customers can now benefit from </a:t>
              </a:r>
            </a:p>
            <a:p>
              <a:pPr>
                <a:lnSpc>
                  <a:spcPct val="100000"/>
                </a:lnSpc>
                <a:spcAft>
                  <a:spcPts val="1200"/>
                </a:spcAft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increased competition.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Some countries actively encourage non-banks to compete.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In other countries, the process has been slow.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EU has encouraged innovation in the sector.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Businesses are able to “passport” between member states.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Many have seen that flexibility is possible with high standards.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998442" y="1739918"/>
              <a:ext cx="7752737" cy="1339451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6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2459</TotalTime>
  <Words>1866</Words>
  <Application>Microsoft Office PowerPoint</Application>
  <PresentationFormat>Personalizado</PresentationFormat>
  <Paragraphs>196</Paragraphs>
  <Slides>29</Slides>
  <Notes>2</Notes>
  <HiddenSlides>0</HiddenSlides>
  <MMClips>30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4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60</cp:revision>
  <dcterms:modified xsi:type="dcterms:W3CDTF">2025-02-25T23:24:12Z</dcterms:modified>
</cp:coreProperties>
</file>