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347" r:id="rId3"/>
    <p:sldId id="386" r:id="rId4"/>
    <p:sldId id="257" r:id="rId5"/>
    <p:sldId id="342" r:id="rId6"/>
    <p:sldId id="354" r:id="rId7"/>
    <p:sldId id="388" r:id="rId8"/>
    <p:sldId id="391" r:id="rId9"/>
    <p:sldId id="390" r:id="rId10"/>
    <p:sldId id="350" r:id="rId11"/>
    <p:sldId id="392" r:id="rId12"/>
    <p:sldId id="393" r:id="rId13"/>
    <p:sldId id="394" r:id="rId14"/>
    <p:sldId id="395" r:id="rId15"/>
    <p:sldId id="396" r:id="rId16"/>
    <p:sldId id="397" r:id="rId17"/>
    <p:sldId id="398" r:id="rId18"/>
    <p:sldId id="399" r:id="rId1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1pPr>
    <a:lvl2pPr marL="0" marR="0" indent="228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2pPr>
    <a:lvl3pPr marL="0" marR="0" indent="457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3pPr>
    <a:lvl4pPr marL="0" marR="0" indent="685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4pPr>
    <a:lvl5pPr marL="0" marR="0" indent="9144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5pPr>
    <a:lvl6pPr marL="0" marR="0" indent="11430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6pPr>
    <a:lvl7pPr marL="0" marR="0" indent="13716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7pPr>
    <a:lvl8pPr marL="0" marR="0" indent="16002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8pPr>
    <a:lvl9pPr marL="0" marR="0" indent="1828800" algn="l" defTabSz="825500" rtl="0" fontAlgn="auto" latinLnBrk="0" hangingPunct="0">
      <a:lnSpc>
        <a:spcPct val="130000"/>
      </a:lnSpc>
      <a:spcBef>
        <a:spcPts val="0"/>
      </a:spcBef>
      <a:spcAft>
        <a:spcPts val="0"/>
      </a:spcAft>
      <a:buClrTx/>
      <a:buSzTx/>
      <a:buFontTx/>
      <a:buNone/>
      <a:tabLst/>
      <a:defRPr kumimoji="0" sz="2700" b="0" i="0" u="none" strike="noStrike" cap="none" spc="0" normalizeH="0" baseline="0">
        <a:ln>
          <a:noFill/>
        </a:ln>
        <a:solidFill>
          <a:srgbClr val="8EA5BA"/>
        </a:solidFill>
        <a:effectLst/>
        <a:uFillTx/>
        <a:latin typeface="Lato Regular"/>
        <a:ea typeface="Lato Regular"/>
        <a:cs typeface="Lato Regular"/>
        <a:sym typeface="Lato Regular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1832"/>
    <a:srgbClr val="18D0F8"/>
    <a:srgbClr val="4AF3F8"/>
    <a:srgbClr val="FFFFFF"/>
    <a:srgbClr val="1B3047"/>
    <a:srgbClr val="023C5D"/>
    <a:srgbClr val="04165D"/>
    <a:srgbClr val="3CD2F9"/>
    <a:srgbClr val="29C4F8"/>
    <a:srgbClr val="0950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1" autoAdjust="0"/>
    <p:restoredTop sz="93969" autoAdjust="0"/>
  </p:normalViewPr>
  <p:slideViewPr>
    <p:cSldViewPr snapToGrid="0" snapToObjects="1">
      <p:cViewPr varScale="1">
        <p:scale>
          <a:sx n="31" d="100"/>
          <a:sy n="31" d="100"/>
        </p:scale>
        <p:origin x="4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6325561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2876121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6957816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‹Nº›</a:t>
            </a:fld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1933073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sz="quarter" idx="12"/>
          </p:nvPr>
        </p:nvSpPr>
        <p:spPr>
          <a:xfrm>
            <a:off x="3858127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6" name="Freeform 15"/>
          <p:cNvSpPr>
            <a:spLocks noGrp="1"/>
          </p:cNvSpPr>
          <p:nvPr>
            <p:ph type="pic" sz="quarter" idx="13"/>
          </p:nvPr>
        </p:nvSpPr>
        <p:spPr>
          <a:xfrm>
            <a:off x="5791200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7716254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Freeform 17"/>
          <p:cNvSpPr>
            <a:spLocks noGrp="1"/>
          </p:cNvSpPr>
          <p:nvPr>
            <p:ph type="pic" sz="quarter" idx="15"/>
          </p:nvPr>
        </p:nvSpPr>
        <p:spPr>
          <a:xfrm>
            <a:off x="9649327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1574381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7"/>
          </p:nvPr>
        </p:nvSpPr>
        <p:spPr>
          <a:xfrm>
            <a:off x="13507454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/>
          </p:nvPr>
        </p:nvSpPr>
        <p:spPr>
          <a:xfrm>
            <a:off x="15432508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Freeform 21"/>
          <p:cNvSpPr>
            <a:spLocks noGrp="1"/>
          </p:cNvSpPr>
          <p:nvPr>
            <p:ph type="pic" sz="quarter" idx="19"/>
          </p:nvPr>
        </p:nvSpPr>
        <p:spPr>
          <a:xfrm>
            <a:off x="17365581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19290635" y="13980696"/>
            <a:ext cx="1735303" cy="1735304"/>
          </a:xfrm>
          <a:prstGeom prst="rect">
            <a:avLst/>
          </a:prstGeom>
          <a:solidFill>
            <a:schemeClr val="tx2">
              <a:lumMod val="50000"/>
            </a:schemeClr>
          </a:solidFill>
        </p:spPr>
        <p:txBody>
          <a:bodyPr anchor="ctr"/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4" name="Freeform 23"/>
          <p:cNvSpPr>
            <a:spLocks noGrp="1"/>
          </p:cNvSpPr>
          <p:nvPr>
            <p:ph type="pic" sz="quarter" idx="21"/>
          </p:nvPr>
        </p:nvSpPr>
        <p:spPr>
          <a:xfrm>
            <a:off x="21223708" y="13980695"/>
            <a:ext cx="1525372" cy="1735304"/>
          </a:xfrm>
          <a:custGeom>
            <a:avLst/>
            <a:gdLst>
              <a:gd name="connsiteX0" fmla="*/ 1442086 w 2822993"/>
              <a:gd name="connsiteY0" fmla="*/ 0 h 3211513"/>
              <a:gd name="connsiteX1" fmla="*/ 2822993 w 2822993"/>
              <a:gd name="connsiteY1" fmla="*/ 786593 h 3211513"/>
              <a:gd name="connsiteX2" fmla="*/ 2814253 w 2822993"/>
              <a:gd name="connsiteY2" fmla="*/ 2412218 h 3211513"/>
              <a:gd name="connsiteX3" fmla="*/ 1450238 w 2822993"/>
              <a:gd name="connsiteY3" fmla="*/ 3211513 h 3211513"/>
              <a:gd name="connsiteX4" fmla="*/ 1433611 w 2822993"/>
              <a:gd name="connsiteY4" fmla="*/ 3211513 h 3211513"/>
              <a:gd name="connsiteX5" fmla="*/ 0 w 2822993"/>
              <a:gd name="connsiteY5" fmla="*/ 2403478 h 3211513"/>
              <a:gd name="connsiteX6" fmla="*/ 0 w 2822993"/>
              <a:gd name="connsiteY6" fmla="*/ 777853 h 3211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22993" h="3211513">
                <a:moveTo>
                  <a:pt x="1442086" y="0"/>
                </a:moveTo>
                <a:lnTo>
                  <a:pt x="2822993" y="786593"/>
                </a:lnTo>
                <a:lnTo>
                  <a:pt x="2814253" y="2412218"/>
                </a:lnTo>
                <a:lnTo>
                  <a:pt x="1450238" y="3211513"/>
                </a:lnTo>
                <a:lnTo>
                  <a:pt x="1433611" y="3211513"/>
                </a:lnTo>
                <a:lnTo>
                  <a:pt x="0" y="2403478"/>
                </a:lnTo>
                <a:lnTo>
                  <a:pt x="0" y="777853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2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E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p3"/><Relationship Id="rId7" Type="http://schemas.openxmlformats.org/officeDocument/2006/relationships/image" Target="../media/image1.png"/><Relationship Id="rId2" Type="http://schemas.microsoft.com/office/2007/relationships/media" Target="../media/media1.mp3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audio" Target="../media/media2.wav"/><Relationship Id="rId4" Type="http://schemas.microsoft.com/office/2007/relationships/media" Target="../media/media2.wav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p3"/><Relationship Id="rId1" Type="http://schemas.microsoft.com/office/2007/relationships/media" Target="../media/media11.mp3"/><Relationship Id="rId6" Type="http://schemas.microsoft.com/office/2007/relationships/hdphoto" Target="../media/hdphoto1.wdp"/><Relationship Id="rId5" Type="http://schemas.openxmlformats.org/officeDocument/2006/relationships/image" Target="../media/image14.png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p3"/><Relationship Id="rId1" Type="http://schemas.microsoft.com/office/2007/relationships/media" Target="../media/media12.mp3"/><Relationship Id="rId5" Type="http://schemas.openxmlformats.org/officeDocument/2006/relationships/image" Target="../media/image15.jp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p3"/><Relationship Id="rId1" Type="http://schemas.microsoft.com/office/2007/relationships/media" Target="../media/media13.mp3"/><Relationship Id="rId5" Type="http://schemas.openxmlformats.org/officeDocument/2006/relationships/image" Target="../media/image16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p3"/><Relationship Id="rId1" Type="http://schemas.microsoft.com/office/2007/relationships/media" Target="../media/media14.mp3"/><Relationship Id="rId5" Type="http://schemas.openxmlformats.org/officeDocument/2006/relationships/image" Target="../media/image17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media" Target="../media/media16.mp3"/><Relationship Id="rId7" Type="http://schemas.openxmlformats.org/officeDocument/2006/relationships/image" Target="../media/image1.png"/><Relationship Id="rId2" Type="http://schemas.openxmlformats.org/officeDocument/2006/relationships/audio" Target="../media/media15.mp3"/><Relationship Id="rId1" Type="http://schemas.microsoft.com/office/2007/relationships/media" Target="../media/media15.mp3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16.mp3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p3"/><Relationship Id="rId1" Type="http://schemas.microsoft.com/office/2007/relationships/media" Target="../media/media17.mp3"/><Relationship Id="rId6" Type="http://schemas.openxmlformats.org/officeDocument/2006/relationships/image" Target="../media/image19.jp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p3"/><Relationship Id="rId1" Type="http://schemas.microsoft.com/office/2007/relationships/media" Target="../media/media18.mp3"/><Relationship Id="rId5" Type="http://schemas.openxmlformats.org/officeDocument/2006/relationships/image" Target="../media/image20.jpg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p3"/><Relationship Id="rId1" Type="http://schemas.microsoft.com/office/2007/relationships/media" Target="../media/media19.mp3"/><Relationship Id="rId5" Type="http://schemas.openxmlformats.org/officeDocument/2006/relationships/image" Target="../media/image21.jp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microsoft.com/office/2007/relationships/media" Target="../media/media20.mp3"/><Relationship Id="rId7" Type="http://schemas.openxmlformats.org/officeDocument/2006/relationships/image" Target="../media/image1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0.mp3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3.mp3"/><Relationship Id="rId2" Type="http://schemas.microsoft.com/office/2007/relationships/media" Target="../media/media3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p3"/><Relationship Id="rId2" Type="http://schemas.microsoft.com/office/2007/relationships/media" Target="../media/media4.mp3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6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7.jp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jpeg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8.mp3"/><Relationship Id="rId2" Type="http://schemas.microsoft.com/office/2007/relationships/media" Target="../media/media8.mp3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9.mp3"/><Relationship Id="rId2" Type="http://schemas.microsoft.com/office/2007/relationships/media" Target="../media/media9.mp3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satOff val="-15798"/>
                <a:lumOff val="-17517"/>
              </a:schemeClr>
            </a:gs>
            <a:gs pos="100000">
              <a:srgbClr val="4646B5"/>
            </a:gs>
          </a:gsLst>
          <a:lin ang="2509508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ElevenLabs_2024-11-12T21_57_29_Daniel_pre_s50_sb75_se0_b_m2">
            <a:hlinkClick r:id="" action="ppaction://media"/>
            <a:extLst>
              <a:ext uri="{FF2B5EF4-FFF2-40B4-BE49-F238E27FC236}">
                <a16:creationId xmlns:a16="http://schemas.microsoft.com/office/drawing/2014/main" id="{86A3C569-D35E-E7A5-69AD-EB290929888F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3080717" y="12291849"/>
            <a:ext cx="609600" cy="609600"/>
          </a:xfrm>
          <a:prstGeom prst="rect">
            <a:avLst/>
          </a:prstGeom>
        </p:spPr>
      </p:pic>
      <p:pic>
        <p:nvPicPr>
          <p:cNvPr id="10" name="Opening Logo">
            <a:hlinkClick r:id="" action="ppaction://media"/>
            <a:extLst>
              <a:ext uri="{FF2B5EF4-FFF2-40B4-BE49-F238E27FC236}">
                <a16:creationId xmlns:a16="http://schemas.microsoft.com/office/drawing/2014/main" id="{D96815C7-8EBB-9F00-6C09-2F524E78A886}"/>
              </a:ext>
            </a:extLst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22049808" y="1316846"/>
            <a:ext cx="609600" cy="609600"/>
          </a:xfrm>
          <a:prstGeom prst="rect">
            <a:avLst/>
          </a:prstGeom>
        </p:spPr>
      </p:pic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A59090B4-9F28-CD33-542B-0DEA74DA2A11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 rotWithShape="1">
          <a:blip r:embed="rId8"/>
          <a:srcRect t="7802" b="7802"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9CA2EA43-5DCE-E0DE-349F-1C3A239BBE90}"/>
              </a:ext>
            </a:extLst>
          </p:cNvPr>
          <p:cNvSpPr>
            <a:spLocks/>
          </p:cNvSpPr>
          <p:nvPr/>
        </p:nvSpPr>
        <p:spPr>
          <a:xfrm>
            <a:off x="0" y="-15240"/>
            <a:ext cx="24384000" cy="13716000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grpSp>
        <p:nvGrpSpPr>
          <p:cNvPr id="5" name="Grupo 4">
            <a:extLst>
              <a:ext uri="{FF2B5EF4-FFF2-40B4-BE49-F238E27FC236}">
                <a16:creationId xmlns:a16="http://schemas.microsoft.com/office/drawing/2014/main" id="{EF5BD62A-DAD5-49E9-67DE-5049B72C35E3}"/>
              </a:ext>
            </a:extLst>
          </p:cNvPr>
          <p:cNvGrpSpPr/>
          <p:nvPr/>
        </p:nvGrpSpPr>
        <p:grpSpPr>
          <a:xfrm>
            <a:off x="9591550" y="8387128"/>
            <a:ext cx="15772000" cy="2037459"/>
            <a:chOff x="2899458" y="6752291"/>
            <a:chExt cx="15772000" cy="2037459"/>
          </a:xfrm>
        </p:grpSpPr>
        <p:sp>
          <p:nvSpPr>
            <p:cNvPr id="21" name="Tech."/>
            <p:cNvSpPr txBox="1"/>
            <p:nvPr/>
          </p:nvSpPr>
          <p:spPr>
            <a:xfrm>
              <a:off x="4907279" y="6752291"/>
              <a:ext cx="13764179" cy="19492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s-PE" sz="12000" dirty="0">
                  <a:latin typeface="DM Sans" pitchFamily="2" charset="0"/>
                </a:rPr>
                <a:t>Digital </a:t>
              </a:r>
              <a:r>
                <a:rPr lang="es-PE" sz="12000" dirty="0" err="1">
                  <a:latin typeface="DM Sans" pitchFamily="2" charset="0"/>
                </a:rPr>
                <a:t>Banking</a:t>
              </a:r>
              <a:r>
                <a:rPr sz="12000" dirty="0">
                  <a:latin typeface="DM Sans" pitchFamily="2" charset="0"/>
                </a:rPr>
                <a:t>.</a:t>
              </a:r>
            </a:p>
          </p:txBody>
        </p:sp>
        <p:sp>
          <p:nvSpPr>
            <p:cNvPr id="24" name="Line"/>
            <p:cNvSpPr/>
            <p:nvPr/>
          </p:nvSpPr>
          <p:spPr>
            <a:xfrm>
              <a:off x="2899458" y="8789750"/>
              <a:ext cx="12553902" cy="0"/>
            </a:xfrm>
            <a:prstGeom prst="line">
              <a:avLst/>
            </a:prstGeom>
            <a:ln w="12700">
              <a:solidFill>
                <a:srgbClr val="FFFFFF"/>
              </a:solidFill>
              <a:custDash>
                <a:ds d="100000" sp="200000"/>
              </a:custDash>
            </a:ln>
          </p:spPr>
          <p:txBody>
            <a:bodyPr lIns="0" tIns="0" rIns="0" bIns="0" anchor="ctr"/>
            <a:lstStyle/>
            <a:p>
              <a:pPr algn="ctr">
                <a:lnSpc>
                  <a:spcPct val="100000"/>
                </a:lnSpc>
              </a:pPr>
              <a:endParaRPr sz="3200">
                <a:solidFill>
                  <a:srgbClr val="FFFFFF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732798D3-8CF1-2BFB-B9A2-57406E0B672D}"/>
                </a:ext>
              </a:extLst>
            </p:cNvPr>
            <p:cNvGrpSpPr/>
            <p:nvPr/>
          </p:nvGrpSpPr>
          <p:grpSpPr>
            <a:xfrm>
              <a:off x="2899458" y="7004114"/>
              <a:ext cx="1445600" cy="1445606"/>
              <a:chOff x="5612629" y="428603"/>
              <a:chExt cx="13008916" cy="13008962"/>
            </a:xfrm>
            <a:solidFill>
              <a:srgbClr val="FFFFFF"/>
            </a:solidFill>
          </p:grpSpPr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686F4B91-A115-CF6E-AFCD-1A6E0986A779}"/>
                  </a:ext>
                </a:extLst>
              </p:cNvPr>
              <p:cNvSpPr/>
              <p:nvPr/>
            </p:nvSpPr>
            <p:spPr>
              <a:xfrm>
                <a:off x="5612629" y="428603"/>
                <a:ext cx="10437078" cy="13008962"/>
              </a:xfrm>
              <a:custGeom>
                <a:avLst/>
                <a:gdLst>
                  <a:gd name="connsiteX0" fmla="*/ 10040489 w 10437078"/>
                  <a:gd name="connsiteY0" fmla="*/ 3479885 h 13008962"/>
                  <a:gd name="connsiteX1" fmla="*/ 9579723 w 10437078"/>
                  <a:gd name="connsiteY1" fmla="*/ 3466490 h 13008962"/>
                  <a:gd name="connsiteX2" fmla="*/ 9579723 w 10437078"/>
                  <a:gd name="connsiteY2" fmla="*/ 642938 h 13008962"/>
                  <a:gd name="connsiteX3" fmla="*/ 8936785 w 10437078"/>
                  <a:gd name="connsiteY3" fmla="*/ 0 h 13008962"/>
                  <a:gd name="connsiteX4" fmla="*/ 4221911 w 10437078"/>
                  <a:gd name="connsiteY4" fmla="*/ 0 h 13008962"/>
                  <a:gd name="connsiteX5" fmla="*/ 3578973 w 10437078"/>
                  <a:gd name="connsiteY5" fmla="*/ 642938 h 13008962"/>
                  <a:gd name="connsiteX6" fmla="*/ 3578973 w 10437078"/>
                  <a:gd name="connsiteY6" fmla="*/ 4781854 h 13008962"/>
                  <a:gd name="connsiteX7" fmla="*/ 3211967 w 10437078"/>
                  <a:gd name="connsiteY7" fmla="*/ 4993492 h 13008962"/>
                  <a:gd name="connsiteX8" fmla="*/ 2052051 w 10437078"/>
                  <a:gd name="connsiteY8" fmla="*/ 6153408 h 13008962"/>
                  <a:gd name="connsiteX9" fmla="*/ 1864530 w 10437078"/>
                  <a:gd name="connsiteY9" fmla="*/ 6608825 h 13008962"/>
                  <a:gd name="connsiteX10" fmla="*/ 1864530 w 10437078"/>
                  <a:gd name="connsiteY10" fmla="*/ 8433167 h 13008962"/>
                  <a:gd name="connsiteX11" fmla="*/ 1677010 w 10437078"/>
                  <a:gd name="connsiteY11" fmla="*/ 8888584 h 13008962"/>
                  <a:gd name="connsiteX12" fmla="*/ 0 w 10437078"/>
                  <a:gd name="connsiteY12" fmla="*/ 10565594 h 13008962"/>
                  <a:gd name="connsiteX13" fmla="*/ 302712 w 10437078"/>
                  <a:gd name="connsiteY13" fmla="*/ 10868306 h 13008962"/>
                  <a:gd name="connsiteX14" fmla="*/ 1979722 w 10437078"/>
                  <a:gd name="connsiteY14" fmla="*/ 9188667 h 13008962"/>
                  <a:gd name="connsiteX15" fmla="*/ 2293155 w 10437078"/>
                  <a:gd name="connsiteY15" fmla="*/ 8430538 h 13008962"/>
                  <a:gd name="connsiteX16" fmla="*/ 2293155 w 10437078"/>
                  <a:gd name="connsiteY16" fmla="*/ 6606196 h 13008962"/>
                  <a:gd name="connsiteX17" fmla="*/ 2354774 w 10437078"/>
                  <a:gd name="connsiteY17" fmla="*/ 6453503 h 13008962"/>
                  <a:gd name="connsiteX18" fmla="*/ 3514691 w 10437078"/>
                  <a:gd name="connsiteY18" fmla="*/ 5293586 h 13008962"/>
                  <a:gd name="connsiteX19" fmla="*/ 4069229 w 10437078"/>
                  <a:gd name="connsiteY19" fmla="*/ 5293586 h 13008962"/>
                  <a:gd name="connsiteX20" fmla="*/ 4069229 w 10437078"/>
                  <a:gd name="connsiteY20" fmla="*/ 5848125 h 13008962"/>
                  <a:gd name="connsiteX21" fmla="*/ 3337892 w 10437078"/>
                  <a:gd name="connsiteY21" fmla="*/ 6582148 h 13008962"/>
                  <a:gd name="connsiteX22" fmla="*/ 3150371 w 10437078"/>
                  <a:gd name="connsiteY22" fmla="*/ 7037564 h 13008962"/>
                  <a:gd name="connsiteX23" fmla="*/ 3150371 w 10437078"/>
                  <a:gd name="connsiteY23" fmla="*/ 7806415 h 13008962"/>
                  <a:gd name="connsiteX24" fmla="*/ 3442373 w 10437078"/>
                  <a:gd name="connsiteY24" fmla="*/ 8098417 h 13008962"/>
                  <a:gd name="connsiteX25" fmla="*/ 4007621 w 10437078"/>
                  <a:gd name="connsiteY25" fmla="*/ 9462016 h 13008962"/>
                  <a:gd name="connsiteX26" fmla="*/ 4007621 w 10437078"/>
                  <a:gd name="connsiteY26" fmla="*/ 10072812 h 13008962"/>
                  <a:gd name="connsiteX27" fmla="*/ 4650559 w 10437078"/>
                  <a:gd name="connsiteY27" fmla="*/ 10715749 h 13008962"/>
                  <a:gd name="connsiteX28" fmla="*/ 5205096 w 10437078"/>
                  <a:gd name="connsiteY28" fmla="*/ 10715749 h 13008962"/>
                  <a:gd name="connsiteX29" fmla="*/ 4963992 w 10437078"/>
                  <a:gd name="connsiteY29" fmla="*/ 10956854 h 13008962"/>
                  <a:gd name="connsiteX30" fmla="*/ 4508575 w 10437078"/>
                  <a:gd name="connsiteY30" fmla="*/ 11144386 h 13008962"/>
                  <a:gd name="connsiteX31" fmla="*/ 4146919 w 10437078"/>
                  <a:gd name="connsiteY31" fmla="*/ 11144386 h 13008962"/>
                  <a:gd name="connsiteX32" fmla="*/ 3388789 w 10437078"/>
                  <a:gd name="connsiteY32" fmla="*/ 11457797 h 13008962"/>
                  <a:gd name="connsiteX33" fmla="*/ 2140405 w 10437078"/>
                  <a:gd name="connsiteY33" fmla="*/ 12706181 h 13008962"/>
                  <a:gd name="connsiteX34" fmla="*/ 2443117 w 10437078"/>
                  <a:gd name="connsiteY34" fmla="*/ 13008962 h 13008962"/>
                  <a:gd name="connsiteX35" fmla="*/ 3691501 w 10437078"/>
                  <a:gd name="connsiteY35" fmla="*/ 11760578 h 13008962"/>
                  <a:gd name="connsiteX36" fmla="*/ 4146919 w 10437078"/>
                  <a:gd name="connsiteY36" fmla="*/ 11573011 h 13008962"/>
                  <a:gd name="connsiteX37" fmla="*/ 4508575 w 10437078"/>
                  <a:gd name="connsiteY37" fmla="*/ 11573011 h 13008962"/>
                  <a:gd name="connsiteX38" fmla="*/ 5266704 w 10437078"/>
                  <a:gd name="connsiteY38" fmla="*/ 11259601 h 13008962"/>
                  <a:gd name="connsiteX39" fmla="*/ 5810521 w 10437078"/>
                  <a:gd name="connsiteY39" fmla="*/ 10715749 h 13008962"/>
                  <a:gd name="connsiteX40" fmla="*/ 8936854 w 10437078"/>
                  <a:gd name="connsiteY40" fmla="*/ 10715749 h 13008962"/>
                  <a:gd name="connsiteX41" fmla="*/ 9579792 w 10437078"/>
                  <a:gd name="connsiteY41" fmla="*/ 10072812 h 13008962"/>
                  <a:gd name="connsiteX42" fmla="*/ 9579792 w 10437078"/>
                  <a:gd name="connsiteY42" fmla="*/ 9041438 h 13008962"/>
                  <a:gd name="connsiteX43" fmla="*/ 9820896 w 10437078"/>
                  <a:gd name="connsiteY43" fmla="*/ 8888744 h 13008962"/>
                  <a:gd name="connsiteX44" fmla="*/ 10249521 w 10437078"/>
                  <a:gd name="connsiteY44" fmla="*/ 8460119 h 13008962"/>
                  <a:gd name="connsiteX45" fmla="*/ 10437042 w 10437078"/>
                  <a:gd name="connsiteY45" fmla="*/ 8004703 h 13008962"/>
                  <a:gd name="connsiteX46" fmla="*/ 10437042 w 10437078"/>
                  <a:gd name="connsiteY46" fmla="*/ 7929699 h 13008962"/>
                  <a:gd name="connsiteX47" fmla="*/ 10070036 w 10437078"/>
                  <a:gd name="connsiteY47" fmla="*/ 7351055 h 13008962"/>
                  <a:gd name="connsiteX48" fmla="*/ 10246847 w 10437078"/>
                  <a:gd name="connsiteY48" fmla="*/ 7174245 h 13008962"/>
                  <a:gd name="connsiteX49" fmla="*/ 10434367 w 10437078"/>
                  <a:gd name="connsiteY49" fmla="*/ 6718828 h 13008962"/>
                  <a:gd name="connsiteX50" fmla="*/ 10434367 w 10437078"/>
                  <a:gd name="connsiteY50" fmla="*/ 6643812 h 13008962"/>
                  <a:gd name="connsiteX51" fmla="*/ 10067361 w 10437078"/>
                  <a:gd name="connsiteY51" fmla="*/ 6065168 h 13008962"/>
                  <a:gd name="connsiteX52" fmla="*/ 10244172 w 10437078"/>
                  <a:gd name="connsiteY52" fmla="*/ 5888358 h 13008962"/>
                  <a:gd name="connsiteX53" fmla="*/ 10431692 w 10437078"/>
                  <a:gd name="connsiteY53" fmla="*/ 5432941 h 13008962"/>
                  <a:gd name="connsiteX54" fmla="*/ 10431692 w 10437078"/>
                  <a:gd name="connsiteY54" fmla="*/ 5357937 h 13008962"/>
                  <a:gd name="connsiteX55" fmla="*/ 10064687 w 10437078"/>
                  <a:gd name="connsiteY55" fmla="*/ 4779294 h 13008962"/>
                  <a:gd name="connsiteX56" fmla="*/ 10241497 w 10437078"/>
                  <a:gd name="connsiteY56" fmla="*/ 4602483 h 13008962"/>
                  <a:gd name="connsiteX57" fmla="*/ 10429018 w 10437078"/>
                  <a:gd name="connsiteY57" fmla="*/ 4147066 h 13008962"/>
                  <a:gd name="connsiteX58" fmla="*/ 10429018 w 10437078"/>
                  <a:gd name="connsiteY58" fmla="*/ 4072051 h 13008962"/>
                  <a:gd name="connsiteX59" fmla="*/ 10040581 w 10437078"/>
                  <a:gd name="connsiteY59" fmla="*/ 3480011 h 13008962"/>
                  <a:gd name="connsiteX60" fmla="*/ 8020580 w 10437078"/>
                  <a:gd name="connsiteY60" fmla="*/ 428647 h 13008962"/>
                  <a:gd name="connsiteX61" fmla="*/ 7953612 w 10437078"/>
                  <a:gd name="connsiteY61" fmla="*/ 693857 h 13008962"/>
                  <a:gd name="connsiteX62" fmla="*/ 7744660 w 10437078"/>
                  <a:gd name="connsiteY62" fmla="*/ 857272 h 13008962"/>
                  <a:gd name="connsiteX63" fmla="*/ 5413968 w 10437078"/>
                  <a:gd name="connsiteY63" fmla="*/ 857272 h 13008962"/>
                  <a:gd name="connsiteX64" fmla="*/ 5205017 w 10437078"/>
                  <a:gd name="connsiteY64" fmla="*/ 693857 h 13008962"/>
                  <a:gd name="connsiteX65" fmla="*/ 5138037 w 10437078"/>
                  <a:gd name="connsiteY65" fmla="*/ 428647 h 13008962"/>
                  <a:gd name="connsiteX66" fmla="*/ 9151075 w 10437078"/>
                  <a:gd name="connsiteY66" fmla="*/ 10072709 h 13008962"/>
                  <a:gd name="connsiteX67" fmla="*/ 8936762 w 10437078"/>
                  <a:gd name="connsiteY67" fmla="*/ 10287022 h 13008962"/>
                  <a:gd name="connsiteX68" fmla="*/ 4650513 w 10437078"/>
                  <a:gd name="connsiteY68" fmla="*/ 10287022 h 13008962"/>
                  <a:gd name="connsiteX69" fmla="*/ 4436200 w 10437078"/>
                  <a:gd name="connsiteY69" fmla="*/ 10072709 h 13008962"/>
                  <a:gd name="connsiteX70" fmla="*/ 4436200 w 10437078"/>
                  <a:gd name="connsiteY70" fmla="*/ 9459238 h 13008962"/>
                  <a:gd name="connsiteX71" fmla="*/ 3745040 w 10437078"/>
                  <a:gd name="connsiteY71" fmla="*/ 7792973 h 13008962"/>
                  <a:gd name="connsiteX72" fmla="*/ 3578950 w 10437078"/>
                  <a:gd name="connsiteY72" fmla="*/ 7626884 h 13008962"/>
                  <a:gd name="connsiteX73" fmla="*/ 3578950 w 10437078"/>
                  <a:gd name="connsiteY73" fmla="*/ 7034844 h 13008962"/>
                  <a:gd name="connsiteX74" fmla="*/ 3640569 w 10437078"/>
                  <a:gd name="connsiteY74" fmla="*/ 6882151 h 13008962"/>
                  <a:gd name="connsiteX75" fmla="*/ 4371907 w 10437078"/>
                  <a:gd name="connsiteY75" fmla="*/ 6150814 h 13008962"/>
                  <a:gd name="connsiteX76" fmla="*/ 4371907 w 10437078"/>
                  <a:gd name="connsiteY76" fmla="*/ 4990897 h 13008962"/>
                  <a:gd name="connsiteX77" fmla="*/ 4004901 w 10437078"/>
                  <a:gd name="connsiteY77" fmla="*/ 4779259 h 13008962"/>
                  <a:gd name="connsiteX78" fmla="*/ 4004901 w 10437078"/>
                  <a:gd name="connsiteY78" fmla="*/ 642971 h 13008962"/>
                  <a:gd name="connsiteX79" fmla="*/ 4219213 w 10437078"/>
                  <a:gd name="connsiteY79" fmla="*/ 428658 h 13008962"/>
                  <a:gd name="connsiteX80" fmla="*/ 4696061 w 10437078"/>
                  <a:gd name="connsiteY80" fmla="*/ 428658 h 13008962"/>
                  <a:gd name="connsiteX81" fmla="*/ 4789822 w 10437078"/>
                  <a:gd name="connsiteY81" fmla="*/ 798350 h 13008962"/>
                  <a:gd name="connsiteX82" fmla="*/ 5414003 w 10437078"/>
                  <a:gd name="connsiteY82" fmla="*/ 1285908 h 13008962"/>
                  <a:gd name="connsiteX83" fmla="*/ 7744694 w 10437078"/>
                  <a:gd name="connsiteY83" fmla="*/ 1285908 h 13008962"/>
                  <a:gd name="connsiteX84" fmla="*/ 8368875 w 10437078"/>
                  <a:gd name="connsiteY84" fmla="*/ 798350 h 13008962"/>
                  <a:gd name="connsiteX85" fmla="*/ 8462635 w 10437078"/>
                  <a:gd name="connsiteY85" fmla="*/ 428658 h 13008962"/>
                  <a:gd name="connsiteX86" fmla="*/ 8936797 w 10437078"/>
                  <a:gd name="connsiteY86" fmla="*/ 428658 h 13008962"/>
                  <a:gd name="connsiteX87" fmla="*/ 9151110 w 10437078"/>
                  <a:gd name="connsiteY87" fmla="*/ 642971 h 13008962"/>
                  <a:gd name="connsiteX88" fmla="*/ 9151110 w 10437078"/>
                  <a:gd name="connsiteY88" fmla="*/ 3806795 h 13008962"/>
                  <a:gd name="connsiteX89" fmla="*/ 8910005 w 10437078"/>
                  <a:gd name="connsiteY89" fmla="*/ 4047899 h 13008962"/>
                  <a:gd name="connsiteX90" fmla="*/ 8722485 w 10437078"/>
                  <a:gd name="connsiteY90" fmla="*/ 4503316 h 13008962"/>
                  <a:gd name="connsiteX91" fmla="*/ 8722485 w 10437078"/>
                  <a:gd name="connsiteY91" fmla="*/ 4575645 h 13008962"/>
                  <a:gd name="connsiteX92" fmla="*/ 9089490 w 10437078"/>
                  <a:gd name="connsiteY92" fmla="*/ 5154289 h 13008962"/>
                  <a:gd name="connsiteX93" fmla="*/ 8912679 w 10437078"/>
                  <a:gd name="connsiteY93" fmla="*/ 5331100 h 13008962"/>
                  <a:gd name="connsiteX94" fmla="*/ 8725159 w 10437078"/>
                  <a:gd name="connsiteY94" fmla="*/ 5786517 h 13008962"/>
                  <a:gd name="connsiteX95" fmla="*/ 8725159 w 10437078"/>
                  <a:gd name="connsiteY95" fmla="*/ 5858846 h 13008962"/>
                  <a:gd name="connsiteX96" fmla="*/ 9092165 w 10437078"/>
                  <a:gd name="connsiteY96" fmla="*/ 6437489 h 13008962"/>
                  <a:gd name="connsiteX97" fmla="*/ 8915354 w 10437078"/>
                  <a:gd name="connsiteY97" fmla="*/ 6614300 h 13008962"/>
                  <a:gd name="connsiteX98" fmla="*/ 8727833 w 10437078"/>
                  <a:gd name="connsiteY98" fmla="*/ 7069717 h 13008962"/>
                  <a:gd name="connsiteX99" fmla="*/ 8727833 w 10437078"/>
                  <a:gd name="connsiteY99" fmla="*/ 7142046 h 13008962"/>
                  <a:gd name="connsiteX100" fmla="*/ 9094839 w 10437078"/>
                  <a:gd name="connsiteY100" fmla="*/ 7720690 h 13008962"/>
                  <a:gd name="connsiteX101" fmla="*/ 8918029 w 10437078"/>
                  <a:gd name="connsiteY101" fmla="*/ 7897500 h 13008962"/>
                  <a:gd name="connsiteX102" fmla="*/ 8730508 w 10437078"/>
                  <a:gd name="connsiteY102" fmla="*/ 8352917 h 13008962"/>
                  <a:gd name="connsiteX103" fmla="*/ 8730508 w 10437078"/>
                  <a:gd name="connsiteY103" fmla="*/ 8425246 h 13008962"/>
                  <a:gd name="connsiteX104" fmla="*/ 9126992 w 10437078"/>
                  <a:gd name="connsiteY104" fmla="*/ 9019960 h 13008962"/>
                  <a:gd name="connsiteX105" fmla="*/ 9159133 w 10437078"/>
                  <a:gd name="connsiteY105" fmla="*/ 9033356 h 13008962"/>
                  <a:gd name="connsiteX106" fmla="*/ 9159133 w 10437078"/>
                  <a:gd name="connsiteY106" fmla="*/ 10072778 h 13008962"/>
                  <a:gd name="connsiteX107" fmla="*/ 10008325 w 10437078"/>
                  <a:gd name="connsiteY107" fmla="*/ 8004565 h 13008962"/>
                  <a:gd name="connsiteX108" fmla="*/ 9946706 w 10437078"/>
                  <a:gd name="connsiteY108" fmla="*/ 8157259 h 13008962"/>
                  <a:gd name="connsiteX109" fmla="*/ 9518081 w 10437078"/>
                  <a:gd name="connsiteY109" fmla="*/ 8585883 h 13008962"/>
                  <a:gd name="connsiteX110" fmla="*/ 9215369 w 10437078"/>
                  <a:gd name="connsiteY110" fmla="*/ 8585883 h 13008962"/>
                  <a:gd name="connsiteX111" fmla="*/ 9153761 w 10437078"/>
                  <a:gd name="connsiteY111" fmla="*/ 8433190 h 13008962"/>
                  <a:gd name="connsiteX112" fmla="*/ 9153761 w 10437078"/>
                  <a:gd name="connsiteY112" fmla="*/ 8358175 h 13008962"/>
                  <a:gd name="connsiteX113" fmla="*/ 9215369 w 10437078"/>
                  <a:gd name="connsiteY113" fmla="*/ 8205482 h 13008962"/>
                  <a:gd name="connsiteX114" fmla="*/ 9643994 w 10437078"/>
                  <a:gd name="connsiteY114" fmla="*/ 7776857 h 13008962"/>
                  <a:gd name="connsiteX115" fmla="*/ 9791338 w 10437078"/>
                  <a:gd name="connsiteY115" fmla="*/ 7712563 h 13008962"/>
                  <a:gd name="connsiteX116" fmla="*/ 9877063 w 10437078"/>
                  <a:gd name="connsiteY116" fmla="*/ 7728645 h 13008962"/>
                  <a:gd name="connsiteX117" fmla="*/ 10008325 w 10437078"/>
                  <a:gd name="connsiteY117" fmla="*/ 7926887 h 13008962"/>
                  <a:gd name="connsiteX118" fmla="*/ 10008325 w 10437078"/>
                  <a:gd name="connsiteY118" fmla="*/ 6718690 h 13008962"/>
                  <a:gd name="connsiteX119" fmla="*/ 9946706 w 10437078"/>
                  <a:gd name="connsiteY119" fmla="*/ 6871384 h 13008962"/>
                  <a:gd name="connsiteX120" fmla="*/ 9518081 w 10437078"/>
                  <a:gd name="connsiteY120" fmla="*/ 7300009 h 13008962"/>
                  <a:gd name="connsiteX121" fmla="*/ 9215369 w 10437078"/>
                  <a:gd name="connsiteY121" fmla="*/ 7300009 h 13008962"/>
                  <a:gd name="connsiteX122" fmla="*/ 9153761 w 10437078"/>
                  <a:gd name="connsiteY122" fmla="*/ 7147315 h 13008962"/>
                  <a:gd name="connsiteX123" fmla="*/ 9153761 w 10437078"/>
                  <a:gd name="connsiteY123" fmla="*/ 7072300 h 13008962"/>
                  <a:gd name="connsiteX124" fmla="*/ 9215369 w 10437078"/>
                  <a:gd name="connsiteY124" fmla="*/ 6919607 h 13008962"/>
                  <a:gd name="connsiteX125" fmla="*/ 9643994 w 10437078"/>
                  <a:gd name="connsiteY125" fmla="*/ 6490982 h 13008962"/>
                  <a:gd name="connsiteX126" fmla="*/ 9791338 w 10437078"/>
                  <a:gd name="connsiteY126" fmla="*/ 6426688 h 13008962"/>
                  <a:gd name="connsiteX127" fmla="*/ 9877063 w 10437078"/>
                  <a:gd name="connsiteY127" fmla="*/ 6442770 h 13008962"/>
                  <a:gd name="connsiteX128" fmla="*/ 10008325 w 10437078"/>
                  <a:gd name="connsiteY128" fmla="*/ 6641012 h 13008962"/>
                  <a:gd name="connsiteX129" fmla="*/ 10008325 w 10437078"/>
                  <a:gd name="connsiteY129" fmla="*/ 5432815 h 13008962"/>
                  <a:gd name="connsiteX130" fmla="*/ 9946706 w 10437078"/>
                  <a:gd name="connsiteY130" fmla="*/ 5585509 h 13008962"/>
                  <a:gd name="connsiteX131" fmla="*/ 9518081 w 10437078"/>
                  <a:gd name="connsiteY131" fmla="*/ 6014134 h 13008962"/>
                  <a:gd name="connsiteX132" fmla="*/ 9215369 w 10437078"/>
                  <a:gd name="connsiteY132" fmla="*/ 6014134 h 13008962"/>
                  <a:gd name="connsiteX133" fmla="*/ 9153761 w 10437078"/>
                  <a:gd name="connsiteY133" fmla="*/ 5861440 h 13008962"/>
                  <a:gd name="connsiteX134" fmla="*/ 9153761 w 10437078"/>
                  <a:gd name="connsiteY134" fmla="*/ 5786425 h 13008962"/>
                  <a:gd name="connsiteX135" fmla="*/ 9215369 w 10437078"/>
                  <a:gd name="connsiteY135" fmla="*/ 5633732 h 13008962"/>
                  <a:gd name="connsiteX136" fmla="*/ 9643994 w 10437078"/>
                  <a:gd name="connsiteY136" fmla="*/ 5205107 h 13008962"/>
                  <a:gd name="connsiteX137" fmla="*/ 9791338 w 10437078"/>
                  <a:gd name="connsiteY137" fmla="*/ 5140813 h 13008962"/>
                  <a:gd name="connsiteX138" fmla="*/ 9877063 w 10437078"/>
                  <a:gd name="connsiteY138" fmla="*/ 5156895 h 13008962"/>
                  <a:gd name="connsiteX139" fmla="*/ 10008325 w 10437078"/>
                  <a:gd name="connsiteY139" fmla="*/ 5355137 h 13008962"/>
                  <a:gd name="connsiteX140" fmla="*/ 10008325 w 10437078"/>
                  <a:gd name="connsiteY140" fmla="*/ 4146940 h 13008962"/>
                  <a:gd name="connsiteX141" fmla="*/ 9946706 w 10437078"/>
                  <a:gd name="connsiteY141" fmla="*/ 4299634 h 13008962"/>
                  <a:gd name="connsiteX142" fmla="*/ 9518081 w 10437078"/>
                  <a:gd name="connsiteY142" fmla="*/ 4728259 h 13008962"/>
                  <a:gd name="connsiteX143" fmla="*/ 9215369 w 10437078"/>
                  <a:gd name="connsiteY143" fmla="*/ 4728259 h 13008962"/>
                  <a:gd name="connsiteX144" fmla="*/ 9153761 w 10437078"/>
                  <a:gd name="connsiteY144" fmla="*/ 4575565 h 13008962"/>
                  <a:gd name="connsiteX145" fmla="*/ 9153761 w 10437078"/>
                  <a:gd name="connsiteY145" fmla="*/ 4500550 h 13008962"/>
                  <a:gd name="connsiteX146" fmla="*/ 9215369 w 10437078"/>
                  <a:gd name="connsiteY146" fmla="*/ 4347857 h 13008962"/>
                  <a:gd name="connsiteX147" fmla="*/ 9643994 w 10437078"/>
                  <a:gd name="connsiteY147" fmla="*/ 3919232 h 13008962"/>
                  <a:gd name="connsiteX148" fmla="*/ 9791338 w 10437078"/>
                  <a:gd name="connsiteY148" fmla="*/ 3854938 h 13008962"/>
                  <a:gd name="connsiteX149" fmla="*/ 9877063 w 10437078"/>
                  <a:gd name="connsiteY149" fmla="*/ 3871020 h 13008962"/>
                  <a:gd name="connsiteX150" fmla="*/ 10008325 w 10437078"/>
                  <a:gd name="connsiteY150" fmla="*/ 4069262 h 13008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</a:cxnLst>
                <a:rect l="l" t="t" r="r" b="b"/>
                <a:pathLst>
                  <a:path w="10437078" h="13008962">
                    <a:moveTo>
                      <a:pt x="10040489" y="3479885"/>
                    </a:moveTo>
                    <a:cubicBezTo>
                      <a:pt x="9893145" y="3418266"/>
                      <a:pt x="9729730" y="3412917"/>
                      <a:pt x="9579723" y="3466490"/>
                    </a:cubicBezTo>
                    <a:lnTo>
                      <a:pt x="9579723" y="642938"/>
                    </a:lnTo>
                    <a:cubicBezTo>
                      <a:pt x="9579723" y="289316"/>
                      <a:pt x="9290407" y="0"/>
                      <a:pt x="8936785" y="0"/>
                    </a:cubicBezTo>
                    <a:lnTo>
                      <a:pt x="4221911" y="0"/>
                    </a:lnTo>
                    <a:cubicBezTo>
                      <a:pt x="3868289" y="0"/>
                      <a:pt x="3578973" y="289316"/>
                      <a:pt x="3578973" y="642938"/>
                    </a:cubicBezTo>
                    <a:lnTo>
                      <a:pt x="3578973" y="4781854"/>
                    </a:lnTo>
                    <a:cubicBezTo>
                      <a:pt x="3439664" y="4819356"/>
                      <a:pt x="3313763" y="4891685"/>
                      <a:pt x="3211967" y="4993492"/>
                    </a:cubicBezTo>
                    <a:lnTo>
                      <a:pt x="2052051" y="6153408"/>
                    </a:lnTo>
                    <a:cubicBezTo>
                      <a:pt x="1931499" y="6273960"/>
                      <a:pt x="1864530" y="6437375"/>
                      <a:pt x="1864530" y="6608825"/>
                    </a:cubicBezTo>
                    <a:lnTo>
                      <a:pt x="1864530" y="8433167"/>
                    </a:lnTo>
                    <a:cubicBezTo>
                      <a:pt x="1864530" y="8604617"/>
                      <a:pt x="1797562" y="8768032"/>
                      <a:pt x="1677010" y="8888584"/>
                    </a:cubicBezTo>
                    <a:lnTo>
                      <a:pt x="0" y="10565594"/>
                    </a:lnTo>
                    <a:lnTo>
                      <a:pt x="302712" y="10868306"/>
                    </a:lnTo>
                    <a:lnTo>
                      <a:pt x="1979722" y="9188667"/>
                    </a:lnTo>
                    <a:cubicBezTo>
                      <a:pt x="2180638" y="8987751"/>
                      <a:pt x="2293155" y="8714505"/>
                      <a:pt x="2293155" y="8430538"/>
                    </a:cubicBezTo>
                    <a:lnTo>
                      <a:pt x="2293155" y="6606196"/>
                    </a:lnTo>
                    <a:cubicBezTo>
                      <a:pt x="2293155" y="6549938"/>
                      <a:pt x="2314587" y="6493680"/>
                      <a:pt x="2354774" y="6453503"/>
                    </a:cubicBezTo>
                    <a:lnTo>
                      <a:pt x="3514691" y="5293586"/>
                    </a:lnTo>
                    <a:cubicBezTo>
                      <a:pt x="3667384" y="5140893"/>
                      <a:pt x="3916524" y="5140893"/>
                      <a:pt x="4069229" y="5293586"/>
                    </a:cubicBezTo>
                    <a:cubicBezTo>
                      <a:pt x="4221934" y="5446280"/>
                      <a:pt x="4221922" y="5695419"/>
                      <a:pt x="4069229" y="5848125"/>
                    </a:cubicBezTo>
                    <a:lnTo>
                      <a:pt x="3337892" y="6582148"/>
                    </a:lnTo>
                    <a:cubicBezTo>
                      <a:pt x="3217339" y="6702700"/>
                      <a:pt x="3150371" y="6866114"/>
                      <a:pt x="3150371" y="7037564"/>
                    </a:cubicBezTo>
                    <a:lnTo>
                      <a:pt x="3150371" y="7806415"/>
                    </a:lnTo>
                    <a:lnTo>
                      <a:pt x="3442373" y="8098417"/>
                    </a:lnTo>
                    <a:cubicBezTo>
                      <a:pt x="3804030" y="8460073"/>
                      <a:pt x="4007621" y="8950306"/>
                      <a:pt x="4007621" y="9462016"/>
                    </a:cubicBezTo>
                    <a:lnTo>
                      <a:pt x="4007621" y="10072812"/>
                    </a:lnTo>
                    <a:cubicBezTo>
                      <a:pt x="4007621" y="10426434"/>
                      <a:pt x="4296937" y="10715749"/>
                      <a:pt x="4650559" y="10715749"/>
                    </a:cubicBezTo>
                    <a:lnTo>
                      <a:pt x="5205096" y="10715749"/>
                    </a:lnTo>
                    <a:lnTo>
                      <a:pt x="4963992" y="10956854"/>
                    </a:lnTo>
                    <a:cubicBezTo>
                      <a:pt x="4843440" y="11077406"/>
                      <a:pt x="4680025" y="11144386"/>
                      <a:pt x="4508575" y="11144386"/>
                    </a:cubicBezTo>
                    <a:lnTo>
                      <a:pt x="4146919" y="11144386"/>
                    </a:lnTo>
                    <a:cubicBezTo>
                      <a:pt x="3862951" y="11144386"/>
                      <a:pt x="3589706" y="11256857"/>
                      <a:pt x="3388789" y="11457797"/>
                    </a:cubicBezTo>
                    <a:lnTo>
                      <a:pt x="2140405" y="12706181"/>
                    </a:lnTo>
                    <a:lnTo>
                      <a:pt x="2443117" y="13008962"/>
                    </a:lnTo>
                    <a:lnTo>
                      <a:pt x="3691501" y="11760578"/>
                    </a:lnTo>
                    <a:cubicBezTo>
                      <a:pt x="3812054" y="11639991"/>
                      <a:pt x="3975469" y="11573011"/>
                      <a:pt x="4146919" y="11573011"/>
                    </a:cubicBezTo>
                    <a:lnTo>
                      <a:pt x="4508575" y="11573011"/>
                    </a:lnTo>
                    <a:cubicBezTo>
                      <a:pt x="4792542" y="11573011"/>
                      <a:pt x="5065788" y="11460540"/>
                      <a:pt x="5266704" y="11259601"/>
                    </a:cubicBezTo>
                    <a:lnTo>
                      <a:pt x="5810521" y="10715749"/>
                    </a:lnTo>
                    <a:lnTo>
                      <a:pt x="8936854" y="10715749"/>
                    </a:lnTo>
                    <a:cubicBezTo>
                      <a:pt x="9290476" y="10715749"/>
                      <a:pt x="9579792" y="10426434"/>
                      <a:pt x="9579792" y="10072812"/>
                    </a:cubicBezTo>
                    <a:lnTo>
                      <a:pt x="9579792" y="9041438"/>
                    </a:lnTo>
                    <a:cubicBezTo>
                      <a:pt x="9670866" y="9009296"/>
                      <a:pt x="9751242" y="8955713"/>
                      <a:pt x="9820896" y="8888744"/>
                    </a:cubicBezTo>
                    <a:lnTo>
                      <a:pt x="10249521" y="8460119"/>
                    </a:lnTo>
                    <a:cubicBezTo>
                      <a:pt x="10370073" y="8339567"/>
                      <a:pt x="10437042" y="8176153"/>
                      <a:pt x="10437042" y="8004703"/>
                    </a:cubicBezTo>
                    <a:lnTo>
                      <a:pt x="10437042" y="7929699"/>
                    </a:lnTo>
                    <a:cubicBezTo>
                      <a:pt x="10439716" y="7680559"/>
                      <a:pt x="10295058" y="7455537"/>
                      <a:pt x="10070036" y="7351055"/>
                    </a:cubicBezTo>
                    <a:lnTo>
                      <a:pt x="10246847" y="7174245"/>
                    </a:lnTo>
                    <a:cubicBezTo>
                      <a:pt x="10367399" y="7053692"/>
                      <a:pt x="10434367" y="6890278"/>
                      <a:pt x="10434367" y="6718828"/>
                    </a:cubicBezTo>
                    <a:lnTo>
                      <a:pt x="10434367" y="6643812"/>
                    </a:lnTo>
                    <a:cubicBezTo>
                      <a:pt x="10437042" y="6394672"/>
                      <a:pt x="10292384" y="6169650"/>
                      <a:pt x="10067361" y="6065168"/>
                    </a:cubicBezTo>
                    <a:lnTo>
                      <a:pt x="10244172" y="5888358"/>
                    </a:lnTo>
                    <a:cubicBezTo>
                      <a:pt x="10364724" y="5767805"/>
                      <a:pt x="10431692" y="5604391"/>
                      <a:pt x="10431692" y="5432941"/>
                    </a:cubicBezTo>
                    <a:lnTo>
                      <a:pt x="10431692" y="5357937"/>
                    </a:lnTo>
                    <a:cubicBezTo>
                      <a:pt x="10434367" y="5108798"/>
                      <a:pt x="10289709" y="4883775"/>
                      <a:pt x="10064687" y="4779294"/>
                    </a:cubicBezTo>
                    <a:lnTo>
                      <a:pt x="10241497" y="4602483"/>
                    </a:lnTo>
                    <a:cubicBezTo>
                      <a:pt x="10362049" y="4481931"/>
                      <a:pt x="10429018" y="4318516"/>
                      <a:pt x="10429018" y="4147066"/>
                    </a:cubicBezTo>
                    <a:lnTo>
                      <a:pt x="10429018" y="4072051"/>
                    </a:lnTo>
                    <a:cubicBezTo>
                      <a:pt x="10439728" y="3812201"/>
                      <a:pt x="10281674" y="3576457"/>
                      <a:pt x="10040581" y="3480011"/>
                    </a:cubicBezTo>
                    <a:close/>
                    <a:moveTo>
                      <a:pt x="8020580" y="428647"/>
                    </a:moveTo>
                    <a:lnTo>
                      <a:pt x="7953612" y="693857"/>
                    </a:lnTo>
                    <a:cubicBezTo>
                      <a:pt x="7929494" y="790303"/>
                      <a:pt x="7843769" y="857272"/>
                      <a:pt x="7744660" y="857272"/>
                    </a:cubicBezTo>
                    <a:lnTo>
                      <a:pt x="5413968" y="857272"/>
                    </a:lnTo>
                    <a:cubicBezTo>
                      <a:pt x="5314848" y="857272"/>
                      <a:pt x="5229123" y="790303"/>
                      <a:pt x="5205017" y="693857"/>
                    </a:cubicBezTo>
                    <a:lnTo>
                      <a:pt x="5138037" y="428647"/>
                    </a:lnTo>
                    <a:close/>
                    <a:moveTo>
                      <a:pt x="9151075" y="10072709"/>
                    </a:moveTo>
                    <a:cubicBezTo>
                      <a:pt x="9151075" y="10190576"/>
                      <a:pt x="9054629" y="10287022"/>
                      <a:pt x="8936762" y="10287022"/>
                    </a:cubicBezTo>
                    <a:lnTo>
                      <a:pt x="4650513" y="10287022"/>
                    </a:lnTo>
                    <a:cubicBezTo>
                      <a:pt x="4532647" y="10287022"/>
                      <a:pt x="4436200" y="10190576"/>
                      <a:pt x="4436200" y="10072709"/>
                    </a:cubicBezTo>
                    <a:lnTo>
                      <a:pt x="4436200" y="9459238"/>
                    </a:lnTo>
                    <a:cubicBezTo>
                      <a:pt x="4438875" y="8832371"/>
                      <a:pt x="4189747" y="8232342"/>
                      <a:pt x="3745040" y="7792973"/>
                    </a:cubicBezTo>
                    <a:lnTo>
                      <a:pt x="3578950" y="7626884"/>
                    </a:lnTo>
                    <a:lnTo>
                      <a:pt x="3578950" y="7034844"/>
                    </a:lnTo>
                    <a:cubicBezTo>
                      <a:pt x="3578950" y="6978585"/>
                      <a:pt x="3600382" y="6922327"/>
                      <a:pt x="3640569" y="6882151"/>
                    </a:cubicBezTo>
                    <a:lnTo>
                      <a:pt x="4371907" y="6150814"/>
                    </a:lnTo>
                    <a:cubicBezTo>
                      <a:pt x="4693375" y="5832020"/>
                      <a:pt x="4693375" y="5312320"/>
                      <a:pt x="4371907" y="4990897"/>
                    </a:cubicBezTo>
                    <a:cubicBezTo>
                      <a:pt x="4270100" y="4889102"/>
                      <a:pt x="4144198" y="4816772"/>
                      <a:pt x="4004901" y="4779259"/>
                    </a:cubicBezTo>
                    <a:lnTo>
                      <a:pt x="4004901" y="642971"/>
                    </a:lnTo>
                    <a:cubicBezTo>
                      <a:pt x="4004901" y="525105"/>
                      <a:pt x="4101336" y="428658"/>
                      <a:pt x="4219213" y="428658"/>
                    </a:cubicBezTo>
                    <a:lnTo>
                      <a:pt x="4696061" y="428658"/>
                    </a:lnTo>
                    <a:lnTo>
                      <a:pt x="4789822" y="798350"/>
                    </a:lnTo>
                    <a:cubicBezTo>
                      <a:pt x="4862151" y="1084992"/>
                      <a:pt x="5119326" y="1285908"/>
                      <a:pt x="5414003" y="1285908"/>
                    </a:cubicBezTo>
                    <a:lnTo>
                      <a:pt x="7744694" y="1285908"/>
                    </a:lnTo>
                    <a:cubicBezTo>
                      <a:pt x="8039371" y="1285908"/>
                      <a:pt x="8296546" y="1084992"/>
                      <a:pt x="8368875" y="798350"/>
                    </a:cubicBezTo>
                    <a:lnTo>
                      <a:pt x="8462635" y="428658"/>
                    </a:lnTo>
                    <a:lnTo>
                      <a:pt x="8936797" y="428658"/>
                    </a:lnTo>
                    <a:cubicBezTo>
                      <a:pt x="9054663" y="428658"/>
                      <a:pt x="9151110" y="525099"/>
                      <a:pt x="9151110" y="642971"/>
                    </a:cubicBezTo>
                    <a:lnTo>
                      <a:pt x="9151110" y="3806795"/>
                    </a:lnTo>
                    <a:lnTo>
                      <a:pt x="8910005" y="4047899"/>
                    </a:lnTo>
                    <a:cubicBezTo>
                      <a:pt x="8789452" y="4168451"/>
                      <a:pt x="8722485" y="4331866"/>
                      <a:pt x="8722485" y="4503316"/>
                    </a:cubicBezTo>
                    <a:lnTo>
                      <a:pt x="8722485" y="4575645"/>
                    </a:lnTo>
                    <a:cubicBezTo>
                      <a:pt x="8719798" y="4824785"/>
                      <a:pt x="8864468" y="5049807"/>
                      <a:pt x="9089490" y="5154289"/>
                    </a:cubicBezTo>
                    <a:lnTo>
                      <a:pt x="8912679" y="5331100"/>
                    </a:lnTo>
                    <a:cubicBezTo>
                      <a:pt x="8792127" y="5451652"/>
                      <a:pt x="8725159" y="5615067"/>
                      <a:pt x="8725159" y="5786517"/>
                    </a:cubicBezTo>
                    <a:lnTo>
                      <a:pt x="8725159" y="5858846"/>
                    </a:lnTo>
                    <a:cubicBezTo>
                      <a:pt x="8722473" y="6107985"/>
                      <a:pt x="8867143" y="6333008"/>
                      <a:pt x="9092165" y="6437489"/>
                    </a:cubicBezTo>
                    <a:lnTo>
                      <a:pt x="8915354" y="6614300"/>
                    </a:lnTo>
                    <a:cubicBezTo>
                      <a:pt x="8794802" y="6734852"/>
                      <a:pt x="8727833" y="6898267"/>
                      <a:pt x="8727833" y="7069717"/>
                    </a:cubicBezTo>
                    <a:lnTo>
                      <a:pt x="8727833" y="7142046"/>
                    </a:lnTo>
                    <a:cubicBezTo>
                      <a:pt x="8725148" y="7391186"/>
                      <a:pt x="8869817" y="7616208"/>
                      <a:pt x="9094839" y="7720690"/>
                    </a:cubicBezTo>
                    <a:lnTo>
                      <a:pt x="8918029" y="7897500"/>
                    </a:lnTo>
                    <a:cubicBezTo>
                      <a:pt x="8797477" y="8018053"/>
                      <a:pt x="8730508" y="8181467"/>
                      <a:pt x="8730508" y="8352917"/>
                    </a:cubicBezTo>
                    <a:lnTo>
                      <a:pt x="8730508" y="8425246"/>
                    </a:lnTo>
                    <a:cubicBezTo>
                      <a:pt x="8727822" y="8685096"/>
                      <a:pt x="8885888" y="8920840"/>
                      <a:pt x="9126992" y="9019960"/>
                    </a:cubicBezTo>
                    <a:cubicBezTo>
                      <a:pt x="9137702" y="9025321"/>
                      <a:pt x="9148423" y="9028007"/>
                      <a:pt x="9159133" y="9033356"/>
                    </a:cubicBezTo>
                    <a:lnTo>
                      <a:pt x="9159133" y="10072778"/>
                    </a:lnTo>
                    <a:close/>
                    <a:moveTo>
                      <a:pt x="10008325" y="8004565"/>
                    </a:moveTo>
                    <a:cubicBezTo>
                      <a:pt x="10008325" y="8060824"/>
                      <a:pt x="9986894" y="8117082"/>
                      <a:pt x="9946706" y="8157259"/>
                    </a:cubicBezTo>
                    <a:lnTo>
                      <a:pt x="9518081" y="8585883"/>
                    </a:lnTo>
                    <a:cubicBezTo>
                      <a:pt x="9435042" y="8668934"/>
                      <a:pt x="9298408" y="8668934"/>
                      <a:pt x="9215369" y="8585883"/>
                    </a:cubicBezTo>
                    <a:cubicBezTo>
                      <a:pt x="9175193" y="8545696"/>
                      <a:pt x="9153761" y="8492123"/>
                      <a:pt x="9153761" y="8433190"/>
                    </a:cubicBezTo>
                    <a:lnTo>
                      <a:pt x="9153761" y="8358175"/>
                    </a:lnTo>
                    <a:cubicBezTo>
                      <a:pt x="9153761" y="8301928"/>
                      <a:pt x="9175193" y="8245670"/>
                      <a:pt x="9215369" y="8205482"/>
                    </a:cubicBezTo>
                    <a:lnTo>
                      <a:pt x="9643994" y="7776857"/>
                    </a:lnTo>
                    <a:cubicBezTo>
                      <a:pt x="9681507" y="7736680"/>
                      <a:pt x="9735080" y="7712563"/>
                      <a:pt x="9791338" y="7712563"/>
                    </a:cubicBezTo>
                    <a:cubicBezTo>
                      <a:pt x="9820816" y="7712563"/>
                      <a:pt x="9850283" y="7717924"/>
                      <a:pt x="9877063" y="7728645"/>
                    </a:cubicBezTo>
                    <a:cubicBezTo>
                      <a:pt x="9957439" y="7760786"/>
                      <a:pt x="10011011" y="7838476"/>
                      <a:pt x="10008325" y="7926887"/>
                    </a:cubicBezTo>
                    <a:close/>
                    <a:moveTo>
                      <a:pt x="10008325" y="6718690"/>
                    </a:moveTo>
                    <a:cubicBezTo>
                      <a:pt x="10008325" y="6774949"/>
                      <a:pt x="9986894" y="6831207"/>
                      <a:pt x="9946706" y="6871384"/>
                    </a:cubicBezTo>
                    <a:lnTo>
                      <a:pt x="9518081" y="7300009"/>
                    </a:lnTo>
                    <a:cubicBezTo>
                      <a:pt x="9435042" y="7383059"/>
                      <a:pt x="9298408" y="7383059"/>
                      <a:pt x="9215369" y="7300009"/>
                    </a:cubicBezTo>
                    <a:cubicBezTo>
                      <a:pt x="9175193" y="7259821"/>
                      <a:pt x="9153761" y="7206248"/>
                      <a:pt x="9153761" y="7147315"/>
                    </a:cubicBezTo>
                    <a:lnTo>
                      <a:pt x="9153761" y="7072300"/>
                    </a:lnTo>
                    <a:cubicBezTo>
                      <a:pt x="9153761" y="7016053"/>
                      <a:pt x="9175193" y="6959795"/>
                      <a:pt x="9215369" y="6919607"/>
                    </a:cubicBezTo>
                    <a:lnTo>
                      <a:pt x="9643994" y="6490982"/>
                    </a:lnTo>
                    <a:cubicBezTo>
                      <a:pt x="9681507" y="6450805"/>
                      <a:pt x="9735080" y="6426688"/>
                      <a:pt x="9791338" y="6426688"/>
                    </a:cubicBezTo>
                    <a:cubicBezTo>
                      <a:pt x="9820816" y="6426688"/>
                      <a:pt x="9850283" y="6432049"/>
                      <a:pt x="9877063" y="6442770"/>
                    </a:cubicBezTo>
                    <a:cubicBezTo>
                      <a:pt x="9957439" y="6474911"/>
                      <a:pt x="10011011" y="6552601"/>
                      <a:pt x="10008325" y="6641012"/>
                    </a:cubicBezTo>
                    <a:close/>
                    <a:moveTo>
                      <a:pt x="10008325" y="5432815"/>
                    </a:moveTo>
                    <a:cubicBezTo>
                      <a:pt x="10008325" y="5489074"/>
                      <a:pt x="9986894" y="5545332"/>
                      <a:pt x="9946706" y="5585509"/>
                    </a:cubicBezTo>
                    <a:lnTo>
                      <a:pt x="9518081" y="6014134"/>
                    </a:lnTo>
                    <a:cubicBezTo>
                      <a:pt x="9435042" y="6097184"/>
                      <a:pt x="9298408" y="6097184"/>
                      <a:pt x="9215369" y="6014134"/>
                    </a:cubicBezTo>
                    <a:cubicBezTo>
                      <a:pt x="9175193" y="5973946"/>
                      <a:pt x="9153761" y="5920373"/>
                      <a:pt x="9153761" y="5861440"/>
                    </a:cubicBezTo>
                    <a:lnTo>
                      <a:pt x="9153761" y="5786425"/>
                    </a:lnTo>
                    <a:cubicBezTo>
                      <a:pt x="9153761" y="5730178"/>
                      <a:pt x="9175193" y="5673920"/>
                      <a:pt x="9215369" y="5633732"/>
                    </a:cubicBezTo>
                    <a:lnTo>
                      <a:pt x="9643994" y="5205107"/>
                    </a:lnTo>
                    <a:cubicBezTo>
                      <a:pt x="9681507" y="5164930"/>
                      <a:pt x="9735080" y="5140813"/>
                      <a:pt x="9791338" y="5140813"/>
                    </a:cubicBezTo>
                    <a:cubicBezTo>
                      <a:pt x="9820816" y="5140813"/>
                      <a:pt x="9850283" y="5146174"/>
                      <a:pt x="9877063" y="5156895"/>
                    </a:cubicBezTo>
                    <a:cubicBezTo>
                      <a:pt x="9957439" y="5189036"/>
                      <a:pt x="10011011" y="5266726"/>
                      <a:pt x="10008325" y="5355137"/>
                    </a:cubicBezTo>
                    <a:close/>
                    <a:moveTo>
                      <a:pt x="10008325" y="4146940"/>
                    </a:moveTo>
                    <a:cubicBezTo>
                      <a:pt x="10008325" y="4203199"/>
                      <a:pt x="9986894" y="4259457"/>
                      <a:pt x="9946706" y="4299634"/>
                    </a:cubicBezTo>
                    <a:lnTo>
                      <a:pt x="9518081" y="4728259"/>
                    </a:lnTo>
                    <a:cubicBezTo>
                      <a:pt x="9435042" y="4811309"/>
                      <a:pt x="9298408" y="4811309"/>
                      <a:pt x="9215369" y="4728259"/>
                    </a:cubicBezTo>
                    <a:cubicBezTo>
                      <a:pt x="9175193" y="4688071"/>
                      <a:pt x="9153761" y="4634498"/>
                      <a:pt x="9153761" y="4575565"/>
                    </a:cubicBezTo>
                    <a:lnTo>
                      <a:pt x="9153761" y="4500550"/>
                    </a:lnTo>
                    <a:cubicBezTo>
                      <a:pt x="9153761" y="4444303"/>
                      <a:pt x="9175193" y="4388045"/>
                      <a:pt x="9215369" y="4347857"/>
                    </a:cubicBezTo>
                    <a:lnTo>
                      <a:pt x="9643994" y="3919232"/>
                    </a:lnTo>
                    <a:cubicBezTo>
                      <a:pt x="9681507" y="3879055"/>
                      <a:pt x="9735080" y="3854938"/>
                      <a:pt x="9791338" y="3854938"/>
                    </a:cubicBezTo>
                    <a:cubicBezTo>
                      <a:pt x="9820816" y="3854938"/>
                      <a:pt x="9850283" y="3860299"/>
                      <a:pt x="9877063" y="3871020"/>
                    </a:cubicBezTo>
                    <a:cubicBezTo>
                      <a:pt x="9957439" y="3903161"/>
                      <a:pt x="10011011" y="3980851"/>
                      <a:pt x="10008325" y="4069262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EFEB47B4-A620-CD54-A661-CA48319B8244}"/>
                  </a:ext>
                </a:extLst>
              </p:cNvPr>
              <p:cNvSpPr/>
              <p:nvPr/>
            </p:nvSpPr>
            <p:spPr>
              <a:xfrm>
                <a:off x="10477500" y="3624578"/>
                <a:ext cx="3429000" cy="4305006"/>
              </a:xfrm>
              <a:custGeom>
                <a:avLst/>
                <a:gdLst>
                  <a:gd name="connsiteX0" fmla="*/ 0 w 3429000"/>
                  <a:gd name="connsiteY0" fmla="*/ 734023 h 4305006"/>
                  <a:gd name="connsiteX1" fmla="*/ 0 w 3429000"/>
                  <a:gd name="connsiteY1" fmla="*/ 1518944 h 4305006"/>
                  <a:gd name="connsiteX2" fmla="*/ 214313 w 3429000"/>
                  <a:gd name="connsiteY2" fmla="*/ 1518944 h 4305006"/>
                  <a:gd name="connsiteX3" fmla="*/ 214313 w 3429000"/>
                  <a:gd name="connsiteY3" fmla="*/ 3019132 h 4305006"/>
                  <a:gd name="connsiteX4" fmla="*/ 0 w 3429000"/>
                  <a:gd name="connsiteY4" fmla="*/ 3019132 h 4305006"/>
                  <a:gd name="connsiteX5" fmla="*/ 0 w 3429000"/>
                  <a:gd name="connsiteY5" fmla="*/ 4305007 h 4305006"/>
                  <a:gd name="connsiteX6" fmla="*/ 3429000 w 3429000"/>
                  <a:gd name="connsiteY6" fmla="*/ 4305007 h 4305006"/>
                  <a:gd name="connsiteX7" fmla="*/ 3429000 w 3429000"/>
                  <a:gd name="connsiteY7" fmla="*/ 3019132 h 4305006"/>
                  <a:gd name="connsiteX8" fmla="*/ 3214688 w 3429000"/>
                  <a:gd name="connsiteY8" fmla="*/ 3019132 h 4305006"/>
                  <a:gd name="connsiteX9" fmla="*/ 3214688 w 3429000"/>
                  <a:gd name="connsiteY9" fmla="*/ 1518944 h 4305006"/>
                  <a:gd name="connsiteX10" fmla="*/ 3429000 w 3429000"/>
                  <a:gd name="connsiteY10" fmla="*/ 1518944 h 4305006"/>
                  <a:gd name="connsiteX11" fmla="*/ 3429000 w 3429000"/>
                  <a:gd name="connsiteY11" fmla="*/ 734023 h 4305006"/>
                  <a:gd name="connsiteX12" fmla="*/ 1714500 w 3429000"/>
                  <a:gd name="connsiteY12" fmla="*/ 0 h 4305006"/>
                  <a:gd name="connsiteX13" fmla="*/ 3000375 w 3429000"/>
                  <a:gd name="connsiteY13" fmla="*/ 3876359 h 4305006"/>
                  <a:gd name="connsiteX14" fmla="*/ 428625 w 3429000"/>
                  <a:gd name="connsiteY14" fmla="*/ 3876359 h 4305006"/>
                  <a:gd name="connsiteX15" fmla="*/ 428625 w 3429000"/>
                  <a:gd name="connsiteY15" fmla="*/ 3447734 h 4305006"/>
                  <a:gd name="connsiteX16" fmla="*/ 3000375 w 3429000"/>
                  <a:gd name="connsiteY16" fmla="*/ 3447734 h 4305006"/>
                  <a:gd name="connsiteX17" fmla="*/ 642938 w 3429000"/>
                  <a:gd name="connsiteY17" fmla="*/ 3019109 h 4305006"/>
                  <a:gd name="connsiteX18" fmla="*/ 642938 w 3429000"/>
                  <a:gd name="connsiteY18" fmla="*/ 1518921 h 4305006"/>
                  <a:gd name="connsiteX19" fmla="*/ 1071563 w 3429000"/>
                  <a:gd name="connsiteY19" fmla="*/ 1518921 h 4305006"/>
                  <a:gd name="connsiteX20" fmla="*/ 1071563 w 3429000"/>
                  <a:gd name="connsiteY20" fmla="*/ 3019109 h 4305006"/>
                  <a:gd name="connsiteX21" fmla="*/ 1500188 w 3429000"/>
                  <a:gd name="connsiteY21" fmla="*/ 3019109 h 4305006"/>
                  <a:gd name="connsiteX22" fmla="*/ 1500188 w 3429000"/>
                  <a:gd name="connsiteY22" fmla="*/ 1518921 h 4305006"/>
                  <a:gd name="connsiteX23" fmla="*/ 1928813 w 3429000"/>
                  <a:gd name="connsiteY23" fmla="*/ 1518921 h 4305006"/>
                  <a:gd name="connsiteX24" fmla="*/ 1928813 w 3429000"/>
                  <a:gd name="connsiteY24" fmla="*/ 3019109 h 4305006"/>
                  <a:gd name="connsiteX25" fmla="*/ 2357438 w 3429000"/>
                  <a:gd name="connsiteY25" fmla="*/ 3019109 h 4305006"/>
                  <a:gd name="connsiteX26" fmla="*/ 2357438 w 3429000"/>
                  <a:gd name="connsiteY26" fmla="*/ 1518921 h 4305006"/>
                  <a:gd name="connsiteX27" fmla="*/ 2786063 w 3429000"/>
                  <a:gd name="connsiteY27" fmla="*/ 1518921 h 4305006"/>
                  <a:gd name="connsiteX28" fmla="*/ 2786063 w 3429000"/>
                  <a:gd name="connsiteY28" fmla="*/ 3019109 h 4305006"/>
                  <a:gd name="connsiteX29" fmla="*/ 3000375 w 3429000"/>
                  <a:gd name="connsiteY29" fmla="*/ 1090296 h 4305006"/>
                  <a:gd name="connsiteX30" fmla="*/ 428625 w 3429000"/>
                  <a:gd name="connsiteY30" fmla="*/ 1090296 h 4305006"/>
                  <a:gd name="connsiteX31" fmla="*/ 428625 w 3429000"/>
                  <a:gd name="connsiteY31" fmla="*/ 1017967 h 4305006"/>
                  <a:gd name="connsiteX32" fmla="*/ 1714500 w 3429000"/>
                  <a:gd name="connsiteY32" fmla="*/ 466115 h 4305006"/>
                  <a:gd name="connsiteX33" fmla="*/ 3000375 w 3429000"/>
                  <a:gd name="connsiteY33" fmla="*/ 1017967 h 43050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3429000" h="4305006">
                    <a:moveTo>
                      <a:pt x="0" y="734023"/>
                    </a:moveTo>
                    <a:lnTo>
                      <a:pt x="0" y="1518944"/>
                    </a:lnTo>
                    <a:lnTo>
                      <a:pt x="214313" y="1518944"/>
                    </a:lnTo>
                    <a:lnTo>
                      <a:pt x="214313" y="3019132"/>
                    </a:lnTo>
                    <a:lnTo>
                      <a:pt x="0" y="3019132"/>
                    </a:lnTo>
                    <a:lnTo>
                      <a:pt x="0" y="4305007"/>
                    </a:lnTo>
                    <a:lnTo>
                      <a:pt x="3429000" y="4305007"/>
                    </a:lnTo>
                    <a:lnTo>
                      <a:pt x="3429000" y="3019132"/>
                    </a:lnTo>
                    <a:lnTo>
                      <a:pt x="3214688" y="3019132"/>
                    </a:lnTo>
                    <a:lnTo>
                      <a:pt x="3214688" y="1518944"/>
                    </a:lnTo>
                    <a:lnTo>
                      <a:pt x="3429000" y="1518944"/>
                    </a:lnTo>
                    <a:lnTo>
                      <a:pt x="3429000" y="734023"/>
                    </a:lnTo>
                    <a:lnTo>
                      <a:pt x="1714500" y="0"/>
                    </a:lnTo>
                    <a:close/>
                    <a:moveTo>
                      <a:pt x="3000375" y="3876359"/>
                    </a:moveTo>
                    <a:lnTo>
                      <a:pt x="428625" y="3876359"/>
                    </a:lnTo>
                    <a:lnTo>
                      <a:pt x="428625" y="3447734"/>
                    </a:lnTo>
                    <a:lnTo>
                      <a:pt x="3000375" y="3447734"/>
                    </a:lnTo>
                    <a:close/>
                    <a:moveTo>
                      <a:pt x="642938" y="3019109"/>
                    </a:moveTo>
                    <a:lnTo>
                      <a:pt x="642938" y="1518921"/>
                    </a:lnTo>
                    <a:lnTo>
                      <a:pt x="1071563" y="1518921"/>
                    </a:lnTo>
                    <a:lnTo>
                      <a:pt x="1071563" y="3019109"/>
                    </a:lnTo>
                    <a:close/>
                    <a:moveTo>
                      <a:pt x="1500188" y="3019109"/>
                    </a:moveTo>
                    <a:lnTo>
                      <a:pt x="1500188" y="1518921"/>
                    </a:lnTo>
                    <a:lnTo>
                      <a:pt x="1928813" y="1518921"/>
                    </a:lnTo>
                    <a:lnTo>
                      <a:pt x="1928813" y="3019109"/>
                    </a:lnTo>
                    <a:close/>
                    <a:moveTo>
                      <a:pt x="2357438" y="3019109"/>
                    </a:moveTo>
                    <a:lnTo>
                      <a:pt x="2357438" y="1518921"/>
                    </a:lnTo>
                    <a:lnTo>
                      <a:pt x="2786063" y="1518921"/>
                    </a:lnTo>
                    <a:lnTo>
                      <a:pt x="2786063" y="3019109"/>
                    </a:lnTo>
                    <a:close/>
                    <a:moveTo>
                      <a:pt x="3000375" y="1090296"/>
                    </a:moveTo>
                    <a:lnTo>
                      <a:pt x="428625" y="1090296"/>
                    </a:lnTo>
                    <a:lnTo>
                      <a:pt x="428625" y="1017967"/>
                    </a:lnTo>
                    <a:lnTo>
                      <a:pt x="1714500" y="466115"/>
                    </a:lnTo>
                    <a:lnTo>
                      <a:pt x="3000375" y="1017967"/>
                    </a:ln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CAC17320-1337-2D1A-CA9C-FE391C6A1AE1}"/>
                  </a:ext>
                </a:extLst>
              </p:cNvPr>
              <p:cNvSpPr/>
              <p:nvPr/>
            </p:nvSpPr>
            <p:spPr>
              <a:xfrm>
                <a:off x="16762171" y="4848857"/>
                <a:ext cx="786298" cy="4018330"/>
              </a:xfrm>
              <a:custGeom>
                <a:avLst/>
                <a:gdLst>
                  <a:gd name="connsiteX0" fmla="*/ 0 w 786298"/>
                  <a:gd name="connsiteY0" fmla="*/ 160683 h 4018330"/>
                  <a:gd name="connsiteX1" fmla="*/ 0 w 786298"/>
                  <a:gd name="connsiteY1" fmla="*/ 3857602 h 4018330"/>
                  <a:gd name="connsiteX2" fmla="*/ 396507 w 786298"/>
                  <a:gd name="connsiteY2" fmla="*/ 4018331 h 4018330"/>
                  <a:gd name="connsiteX3" fmla="*/ 396507 w 786298"/>
                  <a:gd name="connsiteY3" fmla="*/ 0 h 40183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86298" h="4018330">
                    <a:moveTo>
                      <a:pt x="0" y="160683"/>
                    </a:moveTo>
                    <a:cubicBezTo>
                      <a:pt x="476860" y="1347460"/>
                      <a:pt x="476860" y="2670826"/>
                      <a:pt x="0" y="3857602"/>
                    </a:cubicBezTo>
                    <a:lnTo>
                      <a:pt x="396507" y="4018331"/>
                    </a:lnTo>
                    <a:cubicBezTo>
                      <a:pt x="916229" y="2729827"/>
                      <a:pt x="916229" y="1288504"/>
                      <a:pt x="396507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052C2D11-5DA0-A2B7-9AC2-075A45516DE9}"/>
                  </a:ext>
                </a:extLst>
              </p:cNvPr>
              <p:cNvSpPr/>
              <p:nvPr/>
            </p:nvSpPr>
            <p:spPr>
              <a:xfrm>
                <a:off x="17744808" y="4420140"/>
                <a:ext cx="876737" cy="4878323"/>
              </a:xfrm>
              <a:custGeom>
                <a:avLst/>
                <a:gdLst>
                  <a:gd name="connsiteX0" fmla="*/ 396506 w 876737"/>
                  <a:gd name="connsiteY0" fmla="*/ 69 h 4878323"/>
                  <a:gd name="connsiteX1" fmla="*/ 0 w 876737"/>
                  <a:gd name="connsiteY1" fmla="*/ 163483 h 4878323"/>
                  <a:gd name="connsiteX2" fmla="*/ 0 w 876737"/>
                  <a:gd name="connsiteY2" fmla="*/ 4714909 h 4878323"/>
                  <a:gd name="connsiteX3" fmla="*/ 396506 w 876737"/>
                  <a:gd name="connsiteY3" fmla="*/ 4878324 h 4878323"/>
                  <a:gd name="connsiteX4" fmla="*/ 396506 w 876737"/>
                  <a:gd name="connsiteY4" fmla="*/ 0 h 48783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6737" h="4878323">
                    <a:moveTo>
                      <a:pt x="396506" y="69"/>
                    </a:moveTo>
                    <a:lnTo>
                      <a:pt x="0" y="163483"/>
                    </a:lnTo>
                    <a:cubicBezTo>
                      <a:pt x="594702" y="1623437"/>
                      <a:pt x="594702" y="3257584"/>
                      <a:pt x="0" y="4714909"/>
                    </a:cubicBezTo>
                    <a:lnTo>
                      <a:pt x="396506" y="4878324"/>
                    </a:lnTo>
                    <a:cubicBezTo>
                      <a:pt x="1036815" y="3313786"/>
                      <a:pt x="1036815" y="1561795"/>
                      <a:pt x="396506" y="0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B6F2DD66-4595-A5C9-CE8C-564E3428C46A}"/>
                  </a:ext>
                </a:extLst>
              </p:cNvPr>
              <p:cNvSpPr/>
              <p:nvPr/>
            </p:nvSpPr>
            <p:spPr>
              <a:xfrm>
                <a:off x="6852978" y="4848811"/>
                <a:ext cx="768850" cy="1596622"/>
              </a:xfrm>
              <a:custGeom>
                <a:avLst/>
                <a:gdLst>
                  <a:gd name="connsiteX0" fmla="*/ 768850 w 768850"/>
                  <a:gd name="connsiteY0" fmla="*/ 160729 h 1596622"/>
                  <a:gd name="connsiteX1" fmla="*/ 372367 w 768850"/>
                  <a:gd name="connsiteY1" fmla="*/ 0 h 1596622"/>
                  <a:gd name="connsiteX2" fmla="*/ 0 w 768850"/>
                  <a:gd name="connsiteY2" fmla="*/ 1561795 h 1596622"/>
                  <a:gd name="connsiteX3" fmla="*/ 425950 w 768850"/>
                  <a:gd name="connsiteY3" fmla="*/ 1596623 h 1596622"/>
                  <a:gd name="connsiteX4" fmla="*/ 768850 w 768850"/>
                  <a:gd name="connsiteY4" fmla="*/ 160786 h 15966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8850" h="1596622">
                    <a:moveTo>
                      <a:pt x="768850" y="160729"/>
                    </a:moveTo>
                    <a:lnTo>
                      <a:pt x="372367" y="0"/>
                    </a:lnTo>
                    <a:cubicBezTo>
                      <a:pt x="171450" y="498280"/>
                      <a:pt x="45537" y="1026026"/>
                      <a:pt x="0" y="1561795"/>
                    </a:cubicBezTo>
                    <a:lnTo>
                      <a:pt x="425950" y="1596623"/>
                    </a:lnTo>
                    <a:cubicBezTo>
                      <a:pt x="466138" y="1103704"/>
                      <a:pt x="581330" y="618820"/>
                      <a:pt x="768850" y="160786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6DF9167F-9B50-7214-D33E-07526EC11DC2}"/>
                  </a:ext>
                </a:extLst>
              </p:cNvPr>
              <p:cNvSpPr/>
              <p:nvPr/>
            </p:nvSpPr>
            <p:spPr>
              <a:xfrm>
                <a:off x="5761939" y="4420243"/>
                <a:ext cx="876680" cy="4875581"/>
              </a:xfrm>
              <a:custGeom>
                <a:avLst/>
                <a:gdLst>
                  <a:gd name="connsiteX0" fmla="*/ 876681 w 876680"/>
                  <a:gd name="connsiteY0" fmla="*/ 4714841 h 4875581"/>
                  <a:gd name="connsiteX1" fmla="*/ 876681 w 876680"/>
                  <a:gd name="connsiteY1" fmla="*/ 163415 h 4875581"/>
                  <a:gd name="connsiteX2" fmla="*/ 480197 w 876680"/>
                  <a:gd name="connsiteY2" fmla="*/ 0 h 4875581"/>
                  <a:gd name="connsiteX3" fmla="*/ 480197 w 876680"/>
                  <a:gd name="connsiteY3" fmla="*/ 4875581 h 48755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6680" h="4875581">
                    <a:moveTo>
                      <a:pt x="876681" y="4714841"/>
                    </a:moveTo>
                    <a:cubicBezTo>
                      <a:pt x="281967" y="3254887"/>
                      <a:pt x="281967" y="1620740"/>
                      <a:pt x="876681" y="163415"/>
                    </a:cubicBezTo>
                    <a:lnTo>
                      <a:pt x="480197" y="0"/>
                    </a:lnTo>
                    <a:cubicBezTo>
                      <a:pt x="-160066" y="1561795"/>
                      <a:pt x="-160066" y="3313786"/>
                      <a:pt x="480197" y="4875581"/>
                    </a:cubicBezTo>
                    <a:close/>
                  </a:path>
                </a:pathLst>
              </a:custGeom>
              <a:grpFill/>
              <a:ln w="114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58C2F69C-301E-0E4F-8EDC-980D5B762B78}"/>
              </a:ext>
            </a:extLst>
          </p:cNvPr>
          <p:cNvGrpSpPr/>
          <p:nvPr/>
        </p:nvGrpSpPr>
        <p:grpSpPr>
          <a:xfrm>
            <a:off x="17864500" y="11024654"/>
            <a:ext cx="4111580" cy="664106"/>
            <a:chOff x="2856028" y="11768990"/>
            <a:chExt cx="4111580" cy="664106"/>
          </a:xfrm>
        </p:grpSpPr>
        <p:sp>
          <p:nvSpPr>
            <p:cNvPr id="8" name="Effective Presentation Template with Techy Look &amp; Feel.…">
              <a:extLst>
                <a:ext uri="{FF2B5EF4-FFF2-40B4-BE49-F238E27FC236}">
                  <a16:creationId xmlns:a16="http://schemas.microsoft.com/office/drawing/2014/main" id="{FB6826AB-C407-7505-8A4A-D5468B1A7AF7}"/>
                </a:ext>
              </a:extLst>
            </p:cNvPr>
            <p:cNvSpPr txBox="1"/>
            <p:nvPr/>
          </p:nvSpPr>
          <p:spPr>
            <a:xfrm>
              <a:off x="3827325" y="11870211"/>
              <a:ext cx="3140283" cy="461665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anchor="ctr">
              <a:spAutoFit/>
            </a:bodyPr>
            <a:lstStyle/>
            <a:p>
              <a:pPr marL="0" indent="0" algn="just">
                <a:lnSpc>
                  <a:spcPct val="100000"/>
                </a:lnSpc>
                <a:buNone/>
              </a:pPr>
              <a:r>
                <a:rPr lang="en-US" sz="3000" b="1" dirty="0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by Luigi </a:t>
              </a:r>
              <a:r>
                <a:rPr lang="en-US" sz="3000" b="1" dirty="0" err="1">
                  <a:solidFill>
                    <a:srgbClr val="FFFFFF"/>
                  </a:solidFill>
                  <a:latin typeface="DM Sans" pitchFamily="2" charset="0"/>
                  <a:ea typeface="Inter" pitchFamily="34" charset="-122"/>
                  <a:cs typeface="Lato" panose="020F0502020204030203" pitchFamily="34" charset="0"/>
                </a:rPr>
                <a:t>Wewege</a:t>
              </a:r>
              <a:endParaRPr lang="en-US" sz="3000" b="1" dirty="0">
                <a:solidFill>
                  <a:srgbClr val="FFFFFF"/>
                </a:solidFill>
                <a:latin typeface="DM Sans" pitchFamily="2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59C1B053-DEFD-30DF-F0B9-70815C070D96}"/>
                </a:ext>
              </a:extLst>
            </p:cNvPr>
            <p:cNvSpPr/>
            <p:nvPr/>
          </p:nvSpPr>
          <p:spPr>
            <a:xfrm>
              <a:off x="2856028" y="11768990"/>
              <a:ext cx="664106" cy="664106"/>
            </a:xfrm>
            <a:prstGeom prst="ellipse">
              <a:avLst/>
            </a:prstGeom>
            <a:solidFill>
              <a:srgbClr val="18D0F8"/>
            </a:solidFill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sz="3000" dirty="0">
                  <a:solidFill>
                    <a:srgbClr val="011832"/>
                  </a:solidFill>
                  <a:latin typeface="DM Sans" pitchFamily="2" charset="0"/>
                  <a:ea typeface="+mn-ea"/>
                  <a:cs typeface="+mn-cs"/>
                  <a:sym typeface="Helvetica Neue Medium"/>
                </a:rPr>
                <a:t>L</a:t>
              </a:r>
              <a:endParaRPr kumimoji="0" lang="en-US" sz="3000" b="0" i="0" u="none" strike="noStrike" cap="none" spc="0" normalizeH="0" baseline="0" dirty="0">
                <a:ln>
                  <a:noFill/>
                </a:ln>
                <a:solidFill>
                  <a:srgbClr val="011832"/>
                </a:solidFill>
                <a:effectLst/>
                <a:uFillTx/>
                <a:latin typeface="DM Sans" pitchFamily="2" charset="0"/>
                <a:ea typeface="+mn-ea"/>
                <a:cs typeface="+mn-cs"/>
                <a:sym typeface="Helvetica Neue Medium"/>
              </a:endParaRP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EB1D5B28-CD76-0BAF-AA0B-39C92ACD6BB7}"/>
              </a:ext>
            </a:extLst>
          </p:cNvPr>
          <p:cNvGrpSpPr/>
          <p:nvPr/>
        </p:nvGrpSpPr>
        <p:grpSpPr>
          <a:xfrm>
            <a:off x="1905513" y="1005771"/>
            <a:ext cx="12425999" cy="6172944"/>
            <a:chOff x="1905513" y="1005771"/>
            <a:chExt cx="12425999" cy="6172944"/>
          </a:xfrm>
        </p:grpSpPr>
        <p:pic>
          <p:nvPicPr>
            <p:cNvPr id="12" name="Picture 2">
              <a:extLst>
                <a:ext uri="{FF2B5EF4-FFF2-40B4-BE49-F238E27FC236}">
                  <a16:creationId xmlns:a16="http://schemas.microsoft.com/office/drawing/2014/main" id="{55CB025D-7547-8223-5AEB-B25F18CB75C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6514" t="16514" r="16514" b="16514"/>
            <a:stretch/>
          </p:blipFill>
          <p:spPr>
            <a:xfrm>
              <a:off x="6592438" y="1005771"/>
              <a:ext cx="3421361" cy="3421361"/>
            </a:xfrm>
            <a:prstGeom prst="rect">
              <a:avLst/>
            </a:prstGeom>
            <a:noFill/>
          </p:spPr>
        </p:pic>
        <p:sp>
          <p:nvSpPr>
            <p:cNvPr id="13" name="1">
              <a:extLst>
                <a:ext uri="{FF2B5EF4-FFF2-40B4-BE49-F238E27FC236}">
                  <a16:creationId xmlns:a16="http://schemas.microsoft.com/office/drawing/2014/main" id="{A5B6CA67-04A2-7447-20CF-DE7DDCFBC9E0}"/>
                </a:ext>
              </a:extLst>
            </p:cNvPr>
            <p:cNvSpPr>
              <a:spLocks/>
            </p:cNvSpPr>
            <p:nvPr/>
          </p:nvSpPr>
          <p:spPr>
            <a:xfrm>
              <a:off x="1905513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sz="4400" b="1" dirty="0"/>
                <a:t>1</a:t>
              </a:r>
            </a:p>
          </p:txBody>
        </p:sp>
        <p:sp>
          <p:nvSpPr>
            <p:cNvPr id="14" name="1">
              <a:extLst>
                <a:ext uri="{FF2B5EF4-FFF2-40B4-BE49-F238E27FC236}">
                  <a16:creationId xmlns:a16="http://schemas.microsoft.com/office/drawing/2014/main" id="{87DC1613-CCEF-62F6-E774-6F2525FBF56B}"/>
                </a:ext>
              </a:extLst>
            </p:cNvPr>
            <p:cNvSpPr>
              <a:spLocks/>
            </p:cNvSpPr>
            <p:nvPr/>
          </p:nvSpPr>
          <p:spPr>
            <a:xfrm>
              <a:off x="3314412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2</a:t>
              </a:r>
              <a:endParaRPr sz="4400" b="1" dirty="0"/>
            </a:p>
          </p:txBody>
        </p:sp>
        <p:sp>
          <p:nvSpPr>
            <p:cNvPr id="15" name="1">
              <a:extLst>
                <a:ext uri="{FF2B5EF4-FFF2-40B4-BE49-F238E27FC236}">
                  <a16:creationId xmlns:a16="http://schemas.microsoft.com/office/drawing/2014/main" id="{BAD983BD-DC93-0E9B-81DB-8C8F925984FB}"/>
                </a:ext>
              </a:extLst>
            </p:cNvPr>
            <p:cNvSpPr>
              <a:spLocks/>
            </p:cNvSpPr>
            <p:nvPr/>
          </p:nvSpPr>
          <p:spPr>
            <a:xfrm>
              <a:off x="4728481" y="6081157"/>
              <a:ext cx="1189002" cy="1097558"/>
            </a:xfrm>
            <a:prstGeom prst="ellipse">
              <a:avLst/>
            </a:prstGeom>
            <a:solidFill>
              <a:srgbClr val="18D0F8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3</a:t>
              </a:r>
              <a:endParaRPr sz="4400" b="1" dirty="0"/>
            </a:p>
          </p:txBody>
        </p:sp>
        <p:sp>
          <p:nvSpPr>
            <p:cNvPr id="16" name="Today’s Science is Technology for Tomorrow. Together We Can Achieve Better Life.">
              <a:extLst>
                <a:ext uri="{FF2B5EF4-FFF2-40B4-BE49-F238E27FC236}">
                  <a16:creationId xmlns:a16="http://schemas.microsoft.com/office/drawing/2014/main" id="{38AAD752-77C0-8E8B-B5A6-71E688634867}"/>
                </a:ext>
              </a:extLst>
            </p:cNvPr>
            <p:cNvSpPr txBox="1">
              <a:spLocks/>
            </p:cNvSpPr>
            <p:nvPr/>
          </p:nvSpPr>
          <p:spPr>
            <a:xfrm>
              <a:off x="5815043" y="4510408"/>
              <a:ext cx="5176817" cy="133369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pPr algn="ctr"/>
              <a:r>
                <a:rPr lang="en-US" dirty="0">
                  <a:latin typeface="DM Sans" pitchFamily="2" charset="0"/>
                </a:rPr>
                <a:t>Modules</a:t>
              </a:r>
              <a:endParaRPr dirty="0">
                <a:latin typeface="DM Sans" pitchFamily="2" charset="0"/>
              </a:endParaRPr>
            </a:p>
          </p:txBody>
        </p:sp>
        <p:sp>
          <p:nvSpPr>
            <p:cNvPr id="17" name="1">
              <a:extLst>
                <a:ext uri="{FF2B5EF4-FFF2-40B4-BE49-F238E27FC236}">
                  <a16:creationId xmlns:a16="http://schemas.microsoft.com/office/drawing/2014/main" id="{D2B5E253-D318-FE8E-DA2D-E96D3BD00D2A}"/>
                </a:ext>
              </a:extLst>
            </p:cNvPr>
            <p:cNvSpPr>
              <a:spLocks/>
            </p:cNvSpPr>
            <p:nvPr/>
          </p:nvSpPr>
          <p:spPr>
            <a:xfrm>
              <a:off x="6174081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4</a:t>
              </a:r>
              <a:endParaRPr sz="4400" b="1" dirty="0"/>
            </a:p>
          </p:txBody>
        </p:sp>
        <p:sp>
          <p:nvSpPr>
            <p:cNvPr id="19" name="1">
              <a:extLst>
                <a:ext uri="{FF2B5EF4-FFF2-40B4-BE49-F238E27FC236}">
                  <a16:creationId xmlns:a16="http://schemas.microsoft.com/office/drawing/2014/main" id="{AD1E33D7-FE7D-B34E-316F-15B13994768A}"/>
                </a:ext>
              </a:extLst>
            </p:cNvPr>
            <p:cNvSpPr>
              <a:spLocks/>
            </p:cNvSpPr>
            <p:nvPr/>
          </p:nvSpPr>
          <p:spPr>
            <a:xfrm>
              <a:off x="7551449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5</a:t>
              </a:r>
              <a:endParaRPr sz="4400" b="1" dirty="0"/>
            </a:p>
          </p:txBody>
        </p:sp>
        <p:sp>
          <p:nvSpPr>
            <p:cNvPr id="37" name="1">
              <a:extLst>
                <a:ext uri="{FF2B5EF4-FFF2-40B4-BE49-F238E27FC236}">
                  <a16:creationId xmlns:a16="http://schemas.microsoft.com/office/drawing/2014/main" id="{DE12E3B5-7827-273A-1BFC-16B9308CA189}"/>
                </a:ext>
              </a:extLst>
            </p:cNvPr>
            <p:cNvSpPr>
              <a:spLocks/>
            </p:cNvSpPr>
            <p:nvPr/>
          </p:nvSpPr>
          <p:spPr>
            <a:xfrm>
              <a:off x="893398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6</a:t>
              </a:r>
              <a:endParaRPr sz="4400" b="1" dirty="0"/>
            </a:p>
          </p:txBody>
        </p:sp>
        <p:sp>
          <p:nvSpPr>
            <p:cNvPr id="38" name="1">
              <a:extLst>
                <a:ext uri="{FF2B5EF4-FFF2-40B4-BE49-F238E27FC236}">
                  <a16:creationId xmlns:a16="http://schemas.microsoft.com/office/drawing/2014/main" id="{5F7E7285-8E8E-A3BF-A425-10A88A9220A0}"/>
                </a:ext>
              </a:extLst>
            </p:cNvPr>
            <p:cNvSpPr>
              <a:spLocks/>
            </p:cNvSpPr>
            <p:nvPr/>
          </p:nvSpPr>
          <p:spPr>
            <a:xfrm>
              <a:off x="10347307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7</a:t>
              </a:r>
              <a:endParaRPr sz="4400" b="1" dirty="0"/>
            </a:p>
          </p:txBody>
        </p:sp>
        <p:sp>
          <p:nvSpPr>
            <p:cNvPr id="39" name="1">
              <a:extLst>
                <a:ext uri="{FF2B5EF4-FFF2-40B4-BE49-F238E27FC236}">
                  <a16:creationId xmlns:a16="http://schemas.microsoft.com/office/drawing/2014/main" id="{F5218AE6-62BE-5055-2501-166552D2B902}"/>
                </a:ext>
              </a:extLst>
            </p:cNvPr>
            <p:cNvSpPr>
              <a:spLocks/>
            </p:cNvSpPr>
            <p:nvPr/>
          </p:nvSpPr>
          <p:spPr>
            <a:xfrm>
              <a:off x="11729096" y="6081157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8</a:t>
              </a:r>
              <a:endParaRPr sz="4400" b="1" dirty="0"/>
            </a:p>
          </p:txBody>
        </p:sp>
        <p:sp>
          <p:nvSpPr>
            <p:cNvPr id="40" name="1">
              <a:extLst>
                <a:ext uri="{FF2B5EF4-FFF2-40B4-BE49-F238E27FC236}">
                  <a16:creationId xmlns:a16="http://schemas.microsoft.com/office/drawing/2014/main" id="{E23B77B9-953E-6970-B5C2-B64E56FC7833}"/>
                </a:ext>
              </a:extLst>
            </p:cNvPr>
            <p:cNvSpPr>
              <a:spLocks/>
            </p:cNvSpPr>
            <p:nvPr/>
          </p:nvSpPr>
          <p:spPr>
            <a:xfrm>
              <a:off x="13142510" y="6075941"/>
              <a:ext cx="1189002" cy="1097558"/>
            </a:xfrm>
            <a:prstGeom prst="ellipse">
              <a:avLst/>
            </a:prstGeom>
            <a:solidFill>
              <a:srgbClr val="011832"/>
            </a:solidFill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lIns="71437" tIns="71437" rIns="71437" bIns="71437" anchor="ctr"/>
            <a:lstStyle>
              <a:lvl1pPr algn="ctr">
                <a:lnSpc>
                  <a:spcPct val="100000"/>
                </a:lnSpc>
                <a:defRPr sz="3200">
                  <a:solidFill>
                    <a:srgbClr val="FFFFFF"/>
                  </a:solidFill>
                </a:defRPr>
              </a:lvl1pPr>
            </a:lstStyle>
            <a:p>
              <a:r>
                <a:rPr lang="es-PE" sz="4400" b="1" dirty="0"/>
                <a:t>9</a:t>
              </a:r>
              <a:endParaRPr sz="4400" b="1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52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1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203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04T20_31_5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2F8742EC-3D6F-C4E7-C134-E514ACAD289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40" y="12313542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AF6FFA96-25B6-16DC-DDBE-A1AD86F6B30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88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3 - PayPal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2" y="4351283"/>
            <a:ext cx="12290679" cy="7600213"/>
            <a:chOff x="1066092" y="4351283"/>
            <a:chExt cx="12290679" cy="7600213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221785" y="4927106"/>
              <a:ext cx="10201443" cy="65659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It provides worldwide transaction services electronically.   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Users can transact with anyone who has an e-mail address.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They provide an easier, better way to move funds.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In 2015 they processed 4.9 billion payments.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800" dirty="0">
                  <a:solidFill>
                    <a:srgbClr val="FFFFFF"/>
                  </a:solidFill>
                  <a:latin typeface="DM Sans" pitchFamily="2" charset="0"/>
                </a:rPr>
                <a:t>28% of these were made via mobile devices. 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411325" y="2006050"/>
              <a:ext cx="7600213" cy="12290679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252595" y="9101653"/>
            <a:ext cx="7300142" cy="318035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PayPal is the world’s largest online payment company.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PayPal also is the largest financial disruptor of all time.</a:t>
            </a:r>
          </a:p>
        </p:txBody>
      </p:sp>
    </p:spTree>
    <p:extLst>
      <p:ext uri="{BB962C8B-B14F-4D97-AF65-F5344CB8AC3E}">
        <p14:creationId xmlns:p14="http://schemas.microsoft.com/office/powerpoint/2010/main" val="1380316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760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04T20_35_1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17987DFA-1CF3-B20E-BC76-F3ADEBA3A49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91228" y="12313542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FAA1D44F-6BB0-4399-7D31-32C1F60931D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0" r="36562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Square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8" y="4035971"/>
            <a:ext cx="12529841" cy="8062732"/>
            <a:chOff x="10423698" y="3941378"/>
            <a:chExt cx="12529841" cy="8062732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62797" y="4388003"/>
              <a:ext cx="10903520" cy="745845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Square markets the Square Register and Square Reader.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They charge a small fee to enable credit card transactions.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It is a user-friendly phone app. To use debit and credit cards.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Payments go directly to the user’s bank account.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This has revolutionized mobile phone payments.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It works on nearly all mobile devices.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The keys: Simplicity and elegance.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300" dirty="0">
                  <a:solidFill>
                    <a:srgbClr val="FFFFFF"/>
                  </a:solidFill>
                  <a:latin typeface="DM Sans" pitchFamily="2" charset="0"/>
                </a:rPr>
                <a:t>This service is moving from smaller to larger companies.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657253" y="1707823"/>
              <a:ext cx="8062732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38077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164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7879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04T20_37_09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1DB6CB6-651B-483C-530F-7DFE775DB7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1292" y="12556798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370FDDE5-37A6-3867-14A8-791563BE061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00" t="148" r="9192" b="-1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5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Amazon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3" y="4099035"/>
            <a:ext cx="12290678" cy="7882761"/>
            <a:chOff x="1066093" y="4099035"/>
            <a:chExt cx="12290678" cy="7882761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238703" y="4769451"/>
              <a:ext cx="10562898" cy="6781344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 company developed its own proprietary e-commerce platform.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They rely on customer reviews as part of its service.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 Amazon affiliate program has had amazing success.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Amazon Web Services (AWS) offers on-demand cloud computing.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AWS offers over 70 different services worldwide.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400" dirty="0">
                  <a:solidFill>
                    <a:srgbClr val="FFFFFF"/>
                  </a:solidFill>
                  <a:latin typeface="DM Sans" pitchFamily="2" charset="0"/>
                </a:rPr>
                <a:t>The future marketplace will be digitally-driven, without doubt.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270051" y="1895077"/>
              <a:ext cx="7882761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382236" y="1402458"/>
            <a:ext cx="6524237" cy="318035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Amazon is today the world’s largest retailer.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Amazon is a leader in the non-bank digital space.</a:t>
            </a:r>
          </a:p>
        </p:txBody>
      </p:sp>
    </p:spTree>
    <p:extLst>
      <p:ext uri="{BB962C8B-B14F-4D97-AF65-F5344CB8AC3E}">
        <p14:creationId xmlns:p14="http://schemas.microsoft.com/office/powerpoint/2010/main" val="15986126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391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04T20_40_0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9BDE67E5-4229-4A35-7A70-BFB33F5BF3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091228" y="12329308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67A2ACC7-055C-433D-16F8-639A83EF0F24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6" r="3058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-1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3 - Facebook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4452922"/>
            <a:ext cx="12529841" cy="7339685"/>
            <a:chOff x="10423697" y="4358329"/>
            <a:chExt cx="12529841" cy="7339685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4924030"/>
              <a:ext cx="10998113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Users employ mobile phones and computers to stay in touch.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They have  over 2 billion active monthly users.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By 2015, Facebook was the fastest-growing S&amp;P 500 company.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Market cap has moved above $250 billion.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Facebook has monetized its user base via ad revenue.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018775" y="1763251"/>
              <a:ext cx="7339685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657B6A8-21C4-730A-72F6-F03602CFE455}"/>
              </a:ext>
            </a:extLst>
          </p:cNvPr>
          <p:cNvSpPr txBox="1"/>
          <p:nvPr/>
        </p:nvSpPr>
        <p:spPr>
          <a:xfrm>
            <a:off x="1048819" y="1335163"/>
            <a:ext cx="7338435" cy="3795911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Facebook is a social networking service, and more.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They will continue with rapid growth and profitability.</a:t>
            </a:r>
          </a:p>
        </p:txBody>
      </p:sp>
    </p:spTree>
    <p:extLst>
      <p:ext uri="{BB962C8B-B14F-4D97-AF65-F5344CB8AC3E}">
        <p14:creationId xmlns:p14="http://schemas.microsoft.com/office/powerpoint/2010/main" val="37946034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2642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04T20_46_4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0933011-6064-2983-AE08-9A006E8622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2186" y="12197052"/>
            <a:ext cx="609600" cy="609600"/>
          </a:xfrm>
          <a:prstGeom prst="rect">
            <a:avLst/>
          </a:prstGeom>
        </p:spPr>
      </p:pic>
      <p:pic>
        <p:nvPicPr>
          <p:cNvPr id="7" name="ElevenLabs_2025-02-04T20_44_1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88E34FDF-95CC-6EDC-5113-7B3AEAF57CF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1292" y="3613872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1F502EE9-AC58-7BD9-490A-0AE5DA03202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29" r="21861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3 - Google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2" y="4540973"/>
            <a:ext cx="12290678" cy="7346230"/>
            <a:chOff x="1066093" y="4099035"/>
            <a:chExt cx="12290678" cy="8213950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175641" y="4769451"/>
              <a:ext cx="10625960" cy="699731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Most revenues are derived from AdWords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Google has made many acquisitions, expanding its influence.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Their core activity is the well-known search engine.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Google Wallet offers online payment services, a peer-to-peer idea.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Customers use Wallet for free.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104457" y="2060671"/>
              <a:ext cx="8213950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111701" y="8575621"/>
            <a:ext cx="7065313" cy="3795911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Google offers a range of internet-related products.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Google’s rapid growth makes it a key non-bank FinTech company.</a:t>
            </a:r>
          </a:p>
        </p:txBody>
      </p:sp>
    </p:spTree>
    <p:extLst>
      <p:ext uri="{BB962C8B-B14F-4D97-AF65-F5344CB8AC3E}">
        <p14:creationId xmlns:p14="http://schemas.microsoft.com/office/powerpoint/2010/main" val="11022431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529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2999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688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04T20_51_4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A3E347E-8E43-3DF0-199C-A189D0F513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41194" y="2677574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700E727C-B139-31C7-814B-039F351C4098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22" r="9874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2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3 - Skrill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8" y="4106079"/>
            <a:ext cx="12529841" cy="7923684"/>
            <a:chOff x="10423698" y="4358327"/>
            <a:chExt cx="12529841" cy="792368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62797" y="4924030"/>
              <a:ext cx="11187300" cy="696601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Its focus is on low-cost international money exchange.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 enables transfer in 41 currencies.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Payments are processed between e-mail accounts.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Customers can obtain prepaid cards in 4 major currencies.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Premium membership (Skrill VIP) offers added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Skrill is one of Europe’s largest online payment systems.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726777" y="2055248"/>
              <a:ext cx="792368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657B6A8-21C4-730A-72F6-F03602CFE455}"/>
              </a:ext>
            </a:extLst>
          </p:cNvPr>
          <p:cNvSpPr txBox="1"/>
          <p:nvPr/>
        </p:nvSpPr>
        <p:spPr>
          <a:xfrm>
            <a:off x="1238006" y="1366694"/>
            <a:ext cx="7003266" cy="318035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Skrill is an e-commerce money transfer service.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It has over 30 million account holders.</a:t>
            </a:r>
          </a:p>
        </p:txBody>
      </p:sp>
    </p:spTree>
    <p:extLst>
      <p:ext uri="{BB962C8B-B14F-4D97-AF65-F5344CB8AC3E}">
        <p14:creationId xmlns:p14="http://schemas.microsoft.com/office/powerpoint/2010/main" val="1443012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768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04T20_54_27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1AF4DAA5-7988-2BE0-64BC-6B4D6D06C6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7540" y="11907517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C1F0433D-178E-0C0F-5CC6-3F5EEF06C01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3" r="26963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9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TransferWise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2" y="4950371"/>
            <a:ext cx="12290678" cy="6306211"/>
            <a:chOff x="1066093" y="4486280"/>
            <a:chExt cx="12290678" cy="7051087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175641" y="5340902"/>
              <a:ext cx="10625960" cy="54487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$4 billion has been transferred since 2011.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company set up a crowd-sourced currency exchange service.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is more economical than using traditional bank services.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Customers like this because it is an alternative to large bank fees.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3685888" y="1866485"/>
              <a:ext cx="7051087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252595" y="8105653"/>
            <a:ext cx="7039747" cy="44114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TransferWise is a peer-to-peer money transfer service.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This service has taken root especially among millennials.</a:t>
            </a:r>
          </a:p>
        </p:txBody>
      </p:sp>
    </p:spTree>
    <p:extLst>
      <p:ext uri="{BB962C8B-B14F-4D97-AF65-F5344CB8AC3E}">
        <p14:creationId xmlns:p14="http://schemas.microsoft.com/office/powerpoint/2010/main" val="42535461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793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04T20_57_0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F0363A41-AF71-7C16-9390-52C3B0DAB78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41193" y="12209954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B38F9717-767A-78DB-E9FB-AC89A21CA3DE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7" t="148" r="33567" b="-148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3 - Alibaba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9" y="4452918"/>
            <a:ext cx="12529841" cy="6992847"/>
            <a:chOff x="10423699" y="4358325"/>
            <a:chExt cx="12529841" cy="6992847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6" y="5050154"/>
              <a:ext cx="10745865" cy="54886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This now is China’s dominant e-commerce website.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It is the world’s largest online payment provider.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20% of new China-based despots go through Alibaba.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company plans continued rapid growth of its services.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3192196" y="1589828"/>
              <a:ext cx="6992847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657B6A8-21C4-730A-72F6-F03602CFE455}"/>
              </a:ext>
            </a:extLst>
          </p:cNvPr>
          <p:cNvSpPr txBox="1"/>
          <p:nvPr/>
        </p:nvSpPr>
        <p:spPr>
          <a:xfrm>
            <a:off x="1238007" y="8259794"/>
            <a:ext cx="7003266" cy="4411464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Alibaba was established in China 3 years before Amazon followed.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Alibaba is expected to exceed economic growth in China.</a:t>
            </a:r>
          </a:p>
        </p:txBody>
      </p:sp>
    </p:spTree>
    <p:extLst>
      <p:ext uri="{BB962C8B-B14F-4D97-AF65-F5344CB8AC3E}">
        <p14:creationId xmlns:p14="http://schemas.microsoft.com/office/powerpoint/2010/main" val="38635122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1148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pening Logo">
            <a:hlinkClick r:id="" action="ppaction://media"/>
            <a:extLst>
              <a:ext uri="{FF2B5EF4-FFF2-40B4-BE49-F238E27FC236}">
                <a16:creationId xmlns:a16="http://schemas.microsoft.com/office/drawing/2014/main" id="{F3CBE445-36BF-FABC-8AA3-D5F0B0A5A1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801600" y="1872395"/>
            <a:ext cx="609600" cy="609600"/>
          </a:xfrm>
          <a:prstGeom prst="rect">
            <a:avLst/>
          </a:prstGeom>
        </p:spPr>
      </p:pic>
      <p:pic>
        <p:nvPicPr>
          <p:cNvPr id="7" name="ElevenLabs_2025-02-04T20_59_0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6BC13EC4-C91B-2AE0-6257-09187424F3C0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22740" y="12643845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67FA4088-1840-5681-9E11-E2DC45DF885F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9" t="148" r="25737" b="-148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471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0" y="1402458"/>
            <a:ext cx="15425055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3 - Bitcoin</a:t>
            </a: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74AB0F28-E6AB-16F2-8848-8A7F6DE46D90}"/>
              </a:ext>
            </a:extLst>
          </p:cNvPr>
          <p:cNvGrpSpPr/>
          <p:nvPr/>
        </p:nvGrpSpPr>
        <p:grpSpPr>
          <a:xfrm>
            <a:off x="1066091" y="4099037"/>
            <a:ext cx="12290678" cy="8025322"/>
            <a:chOff x="1066092" y="3745919"/>
            <a:chExt cx="12290678" cy="8973256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175641" y="4428955"/>
              <a:ext cx="10625960" cy="778882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Transactions occur on a peer-to-peer basis without intermediaries.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Transactions are recorded in a blockchain ledger.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No central repository is involved in these transactions.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As the first cryptocurrency, Bitcoin is accepted by 100,000 merchants.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Fees range from zero to less than one percent. 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As a new form of exchange, rules for the crypto world are in process.</a:t>
              </a:r>
            </a:p>
          </p:txBody>
        </p:sp>
        <p:sp>
          <p:nvSpPr>
            <p:cNvPr id="9" name="Rectangle: Rounded Corners 6">
              <a:extLst>
                <a:ext uri="{FF2B5EF4-FFF2-40B4-BE49-F238E27FC236}">
                  <a16:creationId xmlns:a16="http://schemas.microsoft.com/office/drawing/2014/main" id="{8770A22B-7291-60AE-A4A6-AAEA4D86317F}"/>
                </a:ext>
              </a:extLst>
            </p:cNvPr>
            <p:cNvSpPr/>
            <p:nvPr/>
          </p:nvSpPr>
          <p:spPr>
            <a:xfrm rot="5400000">
              <a:off x="2724803" y="2087208"/>
              <a:ext cx="8973256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7189F371-DA11-A1A3-F2A1-7D04BA07C102}"/>
              </a:ext>
            </a:extLst>
          </p:cNvPr>
          <p:cNvSpPr txBox="1"/>
          <p:nvPr/>
        </p:nvSpPr>
        <p:spPr>
          <a:xfrm>
            <a:off x="16111700" y="8759369"/>
            <a:ext cx="7206209" cy="3795911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Bitcoin is a digital asset and payment system.</a:t>
            </a:r>
          </a:p>
          <a:p>
            <a:endParaRPr lang="en-US" sz="4000" dirty="0">
              <a:latin typeface="DM Sans" pitchFamily="2" charset="0"/>
            </a:endParaRPr>
          </a:p>
          <a:p>
            <a:r>
              <a:rPr lang="en-US" sz="4000" dirty="0">
                <a:latin typeface="DM Sans" pitchFamily="2" charset="0"/>
              </a:rPr>
              <a:t>The true potential of this new medium may take decades to mature.</a:t>
            </a:r>
          </a:p>
        </p:txBody>
      </p:sp>
    </p:spTree>
    <p:extLst>
      <p:ext uri="{BB962C8B-B14F-4D97-AF65-F5344CB8AC3E}">
        <p14:creationId xmlns:p14="http://schemas.microsoft.com/office/powerpoint/2010/main" val="2190538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2047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4747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78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ElevenLabs_2025-02-04T20_02_40_Daniel_pre_s80_sb80_se50_m2 (1)">
            <a:hlinkClick r:id="" action="ppaction://media"/>
            <a:extLst>
              <a:ext uri="{FF2B5EF4-FFF2-40B4-BE49-F238E27FC236}">
                <a16:creationId xmlns:a16="http://schemas.microsoft.com/office/drawing/2014/main" id="{A2165DE9-844A-570A-7FD3-5EAF8E9EFCF2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562410" y="12036113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1A6E0827-AFE4-1BE8-DEE7-8B4410F51382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Rapid transformation</a:t>
            </a:r>
            <a:endParaRPr dirty="0">
              <a:latin typeface="DM Sans" pitchFamily="2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0E54C826-CCBA-9EA9-C4B6-E597E0C2D847}"/>
              </a:ext>
            </a:extLst>
          </p:cNvPr>
          <p:cNvGrpSpPr/>
          <p:nvPr/>
        </p:nvGrpSpPr>
        <p:grpSpPr>
          <a:xfrm>
            <a:off x="1422199" y="5139559"/>
            <a:ext cx="21445011" cy="7645056"/>
            <a:chOff x="1553602" y="5139559"/>
            <a:chExt cx="21445011" cy="7645056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347459" y="5139559"/>
              <a:ext cx="12651154" cy="6657691"/>
              <a:chOff x="9842913" y="4847060"/>
              <a:chExt cx="12651154" cy="6657691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839644" y="1850329"/>
                <a:ext cx="6657691" cy="1265115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577998" y="5390722"/>
                <a:ext cx="11530489" cy="5704126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 traditional banking system is inefficient, but this is moving.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Banks are experiencing unprecedented disruption.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Traditional retail banks are suffering a loss of competitiveness.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Existing banks must increase the pace of digital adoption.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3600" dirty="0">
                    <a:solidFill>
                      <a:srgbClr val="FFFFFF"/>
                    </a:solidFill>
                    <a:latin typeface="DM Sans" pitchFamily="2" charset="0"/>
                  </a:rPr>
                  <a:t>They also must reduce overhead and even cut branches.</a:t>
                </a:r>
              </a:p>
            </p:txBody>
          </p:sp>
        </p:grp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FF9A0321-EBF6-2E13-CE17-D4AD39EED638}"/>
                </a:ext>
              </a:extLst>
            </p:cNvPr>
            <p:cNvSpPr txBox="1"/>
            <p:nvPr/>
          </p:nvSpPr>
          <p:spPr>
            <a:xfrm>
              <a:off x="2383280" y="11450917"/>
              <a:ext cx="5982315" cy="13336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n-US" sz="4000" dirty="0">
                  <a:latin typeface="DM Sans" pitchFamily="2" charset="0"/>
                </a:rPr>
                <a:t>A new era is underway, a “customer shift.”</a:t>
              </a:r>
            </a:p>
          </p:txBody>
        </p:sp>
        <p:pic>
          <p:nvPicPr>
            <p:cNvPr id="5" name="image19.png" descr="C:\Users\Luigi\Desktop\Future\eBook\Images\PNGs - edits\Number_of_US_Bank_Branches_1989_Through_2014-1.png">
              <a:extLst>
                <a:ext uri="{FF2B5EF4-FFF2-40B4-BE49-F238E27FC236}">
                  <a16:creationId xmlns:a16="http://schemas.microsoft.com/office/drawing/2014/main" id="{D6A7B138-9CF1-0691-5EE7-4B401F6C09D9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553602" y="5139560"/>
              <a:ext cx="7641672" cy="5877986"/>
            </a:xfrm>
            <a:prstGeom prst="rect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40087773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 advClick="0" advTm="8000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961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04T20_08_01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68E2315-DA37-677A-4D3A-DCBC261813D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702345" y="12021874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EC958696-F3ED-4C03-2788-9BDCEEA76DBB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Rapid transformation</a:t>
            </a:r>
            <a:endParaRPr dirty="0">
              <a:latin typeface="DM Sans" pitchFamily="2" charset="0"/>
            </a:endParaRP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41563FE7-7A17-51B0-F2E3-DBAAE9F16843}"/>
              </a:ext>
            </a:extLst>
          </p:cNvPr>
          <p:cNvGrpSpPr/>
          <p:nvPr/>
        </p:nvGrpSpPr>
        <p:grpSpPr>
          <a:xfrm>
            <a:off x="1316710" y="5161288"/>
            <a:ext cx="21385635" cy="6756358"/>
            <a:chOff x="1719488" y="5382005"/>
            <a:chExt cx="21385635" cy="6756358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380623" y="5382005"/>
              <a:ext cx="12724500" cy="6756358"/>
              <a:chOff x="9499214" y="4847063"/>
              <a:chExt cx="12724500" cy="6756358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483285" y="1862992"/>
                <a:ext cx="6756358" cy="12724500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54499" y="5390722"/>
                <a:ext cx="11375791" cy="5858014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600" dirty="0"/>
                  <a:t>The modern consumer wants simple experience with banks.</a:t>
                </a:r>
              </a:p>
              <a:p>
                <a:r>
                  <a:rPr lang="en-US" sz="3600" dirty="0"/>
                  <a:t>Non-bank providers, the FinTech world, deliver this to consumers.</a:t>
                </a:r>
              </a:p>
              <a:p>
                <a:r>
                  <a:rPr lang="en-US" sz="3600" dirty="0"/>
                  <a:t>FinTech adoption is occurring in record numbers.</a:t>
                </a:r>
              </a:p>
              <a:p>
                <a:r>
                  <a:rPr lang="en-US" sz="3600" dirty="0"/>
                  <a:t>This is the innovation engine of the banking world.</a:t>
                </a:r>
              </a:p>
              <a:p>
                <a:r>
                  <a:rPr lang="en-US" sz="3600" dirty="0"/>
                  <a:t>Established banks must act quickly.</a:t>
                </a:r>
              </a:p>
              <a:p>
                <a:r>
                  <a:rPr lang="en-US" sz="3600" dirty="0"/>
                  <a:t>The old guard must re-think how they do business.</a:t>
                </a:r>
              </a:p>
            </p:txBody>
          </p:sp>
        </p:grpSp>
        <p:pic>
          <p:nvPicPr>
            <p:cNvPr id="2" name="image20.png" descr="C:\Users\Luigi\Desktop\Future\eBook\Images\PNGs - edits\Reasons_Consumers_Adopt_Fintech_Solutions-1.png">
              <a:extLst>
                <a:ext uri="{FF2B5EF4-FFF2-40B4-BE49-F238E27FC236}">
                  <a16:creationId xmlns:a16="http://schemas.microsoft.com/office/drawing/2014/main" id="{F6269C1D-6993-9A9A-FE9D-556DEBAEF7FB}"/>
                </a:ext>
              </a:extLst>
            </p:cNvPr>
            <p:cNvPicPr/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719488" y="5517253"/>
              <a:ext cx="7527851" cy="6485860"/>
            </a:xfrm>
            <a:prstGeom prst="rect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2450086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8257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levenLabs_2025-02-04T20_10_1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53DC54A1-E563-A768-849E-064AED0B10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857738" y="12329308"/>
            <a:ext cx="609600" cy="609600"/>
          </a:xfrm>
          <a:prstGeom prst="rect">
            <a:avLst/>
          </a:prstGeom>
        </p:spPr>
      </p:pic>
      <p:sp>
        <p:nvSpPr>
          <p:cNvPr id="6" name="Rectángulo 5">
            <a:extLst>
              <a:ext uri="{FF2B5EF4-FFF2-40B4-BE49-F238E27FC236}">
                <a16:creationId xmlns:a16="http://schemas.microsoft.com/office/drawing/2014/main" id="{636FFF1E-864A-9A08-0F1B-2BFA4AA11851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95" r="29455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0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FinTech overview</a:t>
            </a:r>
            <a:endParaRPr dirty="0">
              <a:latin typeface="DM Sans" pitchFamily="2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5748283-AA53-5DD9-9A1F-CB78124E7ADC}"/>
              </a:ext>
            </a:extLst>
          </p:cNvPr>
          <p:cNvSpPr txBox="1"/>
          <p:nvPr/>
        </p:nvSpPr>
        <p:spPr>
          <a:xfrm>
            <a:off x="1430463" y="10887123"/>
            <a:ext cx="6736076" cy="1333698"/>
          </a:xfrm>
          <a:prstGeom prst="rect">
            <a:avLst/>
          </a:prstGeom>
          <a:ln w="12700">
            <a:miter lim="400000"/>
          </a:ln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sz="4000" dirty="0">
                <a:latin typeface="DM Sans" pitchFamily="2" charset="0"/>
              </a:rPr>
              <a:t>FinTech makes financial services more efficient.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6" y="4705171"/>
            <a:ext cx="12529841" cy="7641774"/>
            <a:chOff x="10423696" y="4358330"/>
            <a:chExt cx="12529841" cy="7641774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231265" y="5050154"/>
              <a:ext cx="10839405" cy="6258123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Companies in FinTech often are start-ups and disruptors.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It exploits financial innovation to transact business.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Global FinTech investment grew to $12 billion by 2014.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40% of London’s workforce in employed in this industry.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Both in London and the United States, growth has been explosive.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867730" y="1914296"/>
              <a:ext cx="7641774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1603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ElevenLabs_2025-02-04T20_14_18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ACC71CB8-9418-2454-85A8-9AC8304E09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31071" y="12111554"/>
            <a:ext cx="609600" cy="609600"/>
          </a:xfrm>
          <a:prstGeom prst="rect">
            <a:avLst/>
          </a:prstGeom>
        </p:spPr>
      </p:pic>
      <p:sp>
        <p:nvSpPr>
          <p:cNvPr id="5" name="Rectángulo 4">
            <a:extLst>
              <a:ext uri="{FF2B5EF4-FFF2-40B4-BE49-F238E27FC236}">
                <a16:creationId xmlns:a16="http://schemas.microsoft.com/office/drawing/2014/main" id="{9B39F3FC-4EA7-1010-7996-6665B553D1D3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0" name="Marcador de posición de imagen 9">
            <a:extLst>
              <a:ext uri="{FF2B5EF4-FFF2-40B4-BE49-F238E27FC236}">
                <a16:creationId xmlns:a16="http://schemas.microsoft.com/office/drawing/2014/main" id="{9A67DF7D-CED4-F4DA-4346-950D6F40286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80" r="37280"/>
          <a:stretch/>
        </p:blipFill>
        <p:spPr>
          <a:xfrm>
            <a:off x="14904718" y="0"/>
            <a:ext cx="9479281" cy="13716000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19" name="Rectangle"/>
          <p:cNvSpPr/>
          <p:nvPr/>
        </p:nvSpPr>
        <p:spPr>
          <a:xfrm>
            <a:off x="14906027" y="-20355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We Creates Stuff That Work.…">
            <a:extLst>
              <a:ext uri="{FF2B5EF4-FFF2-40B4-BE49-F238E27FC236}">
                <a16:creationId xmlns:a16="http://schemas.microsoft.com/office/drawing/2014/main" id="{CA86D806-4BD3-4DD3-3FE6-1B099B66F4B7}"/>
              </a:ext>
            </a:extLst>
          </p:cNvPr>
          <p:cNvSpPr txBox="1"/>
          <p:nvPr/>
        </p:nvSpPr>
        <p:spPr>
          <a:xfrm>
            <a:off x="827541" y="1402458"/>
            <a:ext cx="11638778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FinTech overview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407E692-0DCF-9644-0FC2-49D648F1AB97}"/>
              </a:ext>
            </a:extLst>
          </p:cNvPr>
          <p:cNvGrpSpPr/>
          <p:nvPr/>
        </p:nvGrpSpPr>
        <p:grpSpPr>
          <a:xfrm>
            <a:off x="1035871" y="4993164"/>
            <a:ext cx="12290678" cy="6707744"/>
            <a:chOff x="1066093" y="3984171"/>
            <a:chExt cx="12290678" cy="6707744"/>
          </a:xfrm>
        </p:grpSpPr>
        <p:sp>
          <p:nvSpPr>
            <p:cNvPr id="81" name="Effective Presentation Template with Techy Look &amp; Feel.…"/>
            <p:cNvSpPr txBox="1">
              <a:spLocks/>
            </p:cNvSpPr>
            <p:nvPr/>
          </p:nvSpPr>
          <p:spPr>
            <a:xfrm>
              <a:off x="2090056" y="4652762"/>
              <a:ext cx="10376263" cy="548868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$1.5 billion has been invested in FinTech in Europe alone.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After London, Stockholm is the 2nd-fastest FinTech growth center.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Elsewhere, growth continues as well, notably in Hong Kong.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The company </a:t>
              </a:r>
              <a:r>
                <a:rPr lang="en-US" sz="4000" dirty="0" err="1">
                  <a:solidFill>
                    <a:srgbClr val="FFFFFF"/>
                  </a:solidFill>
                  <a:latin typeface="DM Sans" pitchFamily="2" charset="0"/>
                </a:rPr>
                <a:t>WeLab</a:t>
              </a:r>
              <a:r>
                <a:rPr lang="en-US" sz="4000" dirty="0">
                  <a:solidFill>
                    <a:srgbClr val="FFFFFF"/>
                  </a:solidFill>
                  <a:latin typeface="DM Sans" pitchFamily="2" charset="0"/>
                </a:rPr>
                <a:t> accounts for China and Hong Kong growth.</a:t>
              </a:r>
            </a:p>
          </p:txBody>
        </p:sp>
        <p:sp>
          <p:nvSpPr>
            <p:cNvPr id="2" name="Rectangle: Rounded Corners 6">
              <a:extLst>
                <a:ext uri="{FF2B5EF4-FFF2-40B4-BE49-F238E27FC236}">
                  <a16:creationId xmlns:a16="http://schemas.microsoft.com/office/drawing/2014/main" id="{A60ADD29-9F5D-AC3F-9A35-391B60999EAE}"/>
                </a:ext>
              </a:extLst>
            </p:cNvPr>
            <p:cNvSpPr/>
            <p:nvPr/>
          </p:nvSpPr>
          <p:spPr>
            <a:xfrm rot="5400000">
              <a:off x="3857560" y="1192704"/>
              <a:ext cx="6707744" cy="12290678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6277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6067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ElevenLabs_2025-02-04T20_16_40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3C145974-D09C-D180-CB79-052BC714E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21900" y="8378112"/>
            <a:ext cx="609600" cy="609600"/>
          </a:xfrm>
          <a:prstGeom prst="rect">
            <a:avLst/>
          </a:prstGeom>
        </p:spPr>
      </p:pic>
      <p:sp>
        <p:nvSpPr>
          <p:cNvPr id="11" name="Rectángulo 10">
            <a:extLst>
              <a:ext uri="{FF2B5EF4-FFF2-40B4-BE49-F238E27FC236}">
                <a16:creationId xmlns:a16="http://schemas.microsoft.com/office/drawing/2014/main" id="{BF3D58DA-95C7-D6F1-B59E-21BAEE37589C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8" name="Rectangle">
            <a:extLst>
              <a:ext uri="{FF2B5EF4-FFF2-40B4-BE49-F238E27FC236}">
                <a16:creationId xmlns:a16="http://schemas.microsoft.com/office/drawing/2014/main" id="{C1659476-A9C4-D547-0384-188924BFB432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We Creates Stuff That Work.…">
            <a:extLst>
              <a:ext uri="{FF2B5EF4-FFF2-40B4-BE49-F238E27FC236}">
                <a16:creationId xmlns:a16="http://schemas.microsoft.com/office/drawing/2014/main" id="{3DF83C7A-0443-E026-A600-111AB0C9429E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FinTech overview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7692EB93-3369-9A4C-88E7-0A51208B0C60}"/>
              </a:ext>
            </a:extLst>
          </p:cNvPr>
          <p:cNvGrpSpPr/>
          <p:nvPr/>
        </p:nvGrpSpPr>
        <p:grpSpPr>
          <a:xfrm>
            <a:off x="1596069" y="4986641"/>
            <a:ext cx="21404928" cy="2517745"/>
            <a:chOff x="1596069" y="4986641"/>
            <a:chExt cx="21404928" cy="2517745"/>
          </a:xfrm>
        </p:grpSpPr>
        <p:grpSp>
          <p:nvGrpSpPr>
            <p:cNvPr id="8" name="Grupo 7">
              <a:extLst>
                <a:ext uri="{FF2B5EF4-FFF2-40B4-BE49-F238E27FC236}">
                  <a16:creationId xmlns:a16="http://schemas.microsoft.com/office/drawing/2014/main" id="{74AFE808-C693-4CCE-ACB7-2C44B29F1F50}"/>
                </a:ext>
              </a:extLst>
            </p:cNvPr>
            <p:cNvGrpSpPr/>
            <p:nvPr/>
          </p:nvGrpSpPr>
          <p:grpSpPr>
            <a:xfrm>
              <a:off x="1596069" y="4986641"/>
              <a:ext cx="21191866" cy="2517745"/>
              <a:chOff x="1596069" y="4986641"/>
              <a:chExt cx="21191866" cy="2517745"/>
            </a:xfrm>
          </p:grpSpPr>
          <p:sp>
            <p:nvSpPr>
              <p:cNvPr id="16" name="Effective Presentation Template with Techy Look &amp; Feel.…">
                <a:extLst>
                  <a:ext uri="{FF2B5EF4-FFF2-40B4-BE49-F238E27FC236}">
                    <a16:creationId xmlns:a16="http://schemas.microsoft.com/office/drawing/2014/main" id="{E4A4D1B9-947D-E884-EF9D-F48A986D1D1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70759" y="5481124"/>
                <a:ext cx="16464082" cy="1487587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Academia has also been a major participant in FinTech expansion.</a:t>
                </a:r>
              </a:p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Wharton School has connected sectors to expand FinTech growth.</a:t>
                </a:r>
              </a:p>
            </p:txBody>
          </p:sp>
          <p:sp>
            <p:nvSpPr>
              <p:cNvPr id="18" name="Rectangle: Rounded Corners 6">
                <a:extLst>
                  <a:ext uri="{FF2B5EF4-FFF2-40B4-BE49-F238E27FC236}">
                    <a16:creationId xmlns:a16="http://schemas.microsoft.com/office/drawing/2014/main" id="{21256962-4C14-C49F-08FE-059AF4F096FA}"/>
                  </a:ext>
                </a:extLst>
              </p:cNvPr>
              <p:cNvSpPr/>
              <p:nvPr/>
            </p:nvSpPr>
            <p:spPr>
              <a:xfrm rot="16200000">
                <a:off x="10933129" y="-4350419"/>
                <a:ext cx="2517745" cy="21191866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2058" name="Picture 10" descr="Basic Logo Usage - Identity Kit">
              <a:extLst>
                <a:ext uri="{FF2B5EF4-FFF2-40B4-BE49-F238E27FC236}">
                  <a16:creationId xmlns:a16="http://schemas.microsoft.com/office/drawing/2014/main" id="{4B82BDDE-C2DD-17D7-70D1-69391D3457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43322" y="5651810"/>
              <a:ext cx="4257675" cy="1076325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2" name="Grupo 11">
            <a:extLst>
              <a:ext uri="{FF2B5EF4-FFF2-40B4-BE49-F238E27FC236}">
                <a16:creationId xmlns:a16="http://schemas.microsoft.com/office/drawing/2014/main" id="{92754389-6826-0525-964F-F7195F2E165F}"/>
              </a:ext>
            </a:extLst>
          </p:cNvPr>
          <p:cNvGrpSpPr/>
          <p:nvPr/>
        </p:nvGrpSpPr>
        <p:grpSpPr>
          <a:xfrm>
            <a:off x="2170759" y="8196950"/>
            <a:ext cx="20617174" cy="1743072"/>
            <a:chOff x="2170759" y="8196950"/>
            <a:chExt cx="20617174" cy="1743072"/>
          </a:xfrm>
        </p:grpSpPr>
        <p:grpSp>
          <p:nvGrpSpPr>
            <p:cNvPr id="7" name="Grupo 6">
              <a:extLst>
                <a:ext uri="{FF2B5EF4-FFF2-40B4-BE49-F238E27FC236}">
                  <a16:creationId xmlns:a16="http://schemas.microsoft.com/office/drawing/2014/main" id="{623F5A3A-5968-0D4B-F17D-2F5FCC0747F8}"/>
                </a:ext>
              </a:extLst>
            </p:cNvPr>
            <p:cNvGrpSpPr/>
            <p:nvPr/>
          </p:nvGrpSpPr>
          <p:grpSpPr>
            <a:xfrm>
              <a:off x="2170759" y="8196950"/>
              <a:ext cx="20617174" cy="1743072"/>
              <a:chOff x="2170759" y="8373098"/>
              <a:chExt cx="20617174" cy="1743072"/>
            </a:xfrm>
          </p:grpSpPr>
          <p:sp>
            <p:nvSpPr>
              <p:cNvPr id="17" name="Effective Presentation Template with Techy Look &amp; Feel.…">
                <a:extLst>
                  <a:ext uri="{FF2B5EF4-FFF2-40B4-BE49-F238E27FC236}">
                    <a16:creationId xmlns:a16="http://schemas.microsoft.com/office/drawing/2014/main" id="{63EF6F6C-5E0B-9820-0BB3-3C7AEA84DED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93691" y="8953093"/>
                <a:ext cx="12554983" cy="71814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The University of Hong Kong has also contributed.</a:t>
                </a:r>
              </a:p>
            </p:txBody>
          </p:sp>
          <p:sp>
            <p:nvSpPr>
              <p:cNvPr id="20" name="Rectangle: Rounded Corners 6">
                <a:extLst>
                  <a:ext uri="{FF2B5EF4-FFF2-40B4-BE49-F238E27FC236}">
                    <a16:creationId xmlns:a16="http://schemas.microsoft.com/office/drawing/2014/main" id="{8AA98962-87FB-FD9F-61E1-6BADE38BE78A}"/>
                  </a:ext>
                </a:extLst>
              </p:cNvPr>
              <p:cNvSpPr/>
              <p:nvPr/>
            </p:nvSpPr>
            <p:spPr>
              <a:xfrm rot="5400000">
                <a:off x="11607810" y="-1063953"/>
                <a:ext cx="1743072" cy="2061717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2062" name="Picture 14" descr="The University of Hong Kong Logo (HKU) - PNG Logo Vector Brand Downloads  (SVG, EPS)">
              <a:extLst>
                <a:ext uri="{FF2B5EF4-FFF2-40B4-BE49-F238E27FC236}">
                  <a16:creationId xmlns:a16="http://schemas.microsoft.com/office/drawing/2014/main" id="{FEBBECFF-97B9-1D83-3995-1B876F941C5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4564" y="8530357"/>
              <a:ext cx="5587381" cy="1076258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09E293A8-F865-EB6B-88CF-F1567BDAEF8F}"/>
              </a:ext>
            </a:extLst>
          </p:cNvPr>
          <p:cNvGrpSpPr/>
          <p:nvPr/>
        </p:nvGrpSpPr>
        <p:grpSpPr>
          <a:xfrm>
            <a:off x="1531501" y="10632586"/>
            <a:ext cx="21256434" cy="1686413"/>
            <a:chOff x="1531501" y="10632586"/>
            <a:chExt cx="21256434" cy="1686413"/>
          </a:xfrm>
        </p:grpSpPr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90CD6E8D-A28E-663F-CEBF-449759684241}"/>
                </a:ext>
              </a:extLst>
            </p:cNvPr>
            <p:cNvGrpSpPr/>
            <p:nvPr/>
          </p:nvGrpSpPr>
          <p:grpSpPr>
            <a:xfrm>
              <a:off x="1531501" y="10632586"/>
              <a:ext cx="21256434" cy="1686413"/>
              <a:chOff x="1531501" y="10632586"/>
              <a:chExt cx="21256434" cy="1686413"/>
            </a:xfrm>
          </p:grpSpPr>
          <p:sp>
            <p:nvSpPr>
              <p:cNvPr id="2" name="Effective Presentation Template with Techy Look &amp; Feel.…">
                <a:extLst>
                  <a:ext uri="{FF2B5EF4-FFF2-40B4-BE49-F238E27FC236}">
                    <a16:creationId xmlns:a16="http://schemas.microsoft.com/office/drawing/2014/main" id="{C8095156-6CF3-E9DF-8499-DE5D0FC70B2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106191" y="11127069"/>
                <a:ext cx="16464082" cy="718145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50800" tIns="50800" rIns="50800" bIns="50800">
                <a:spAutoFit/>
              </a:bodyPr>
              <a:lstStyle/>
              <a:p>
                <a: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</a:pPr>
                <a:r>
                  <a:rPr lang="en-US" sz="4000" dirty="0">
                    <a:solidFill>
                      <a:srgbClr val="FFFFFF"/>
                    </a:solidFill>
                    <a:latin typeface="DM Sans" pitchFamily="2" charset="0"/>
                  </a:rPr>
                  <a:t>The University of New South Wales is another major contributor.</a:t>
                </a:r>
              </a:p>
            </p:txBody>
          </p:sp>
          <p:sp>
            <p:nvSpPr>
              <p:cNvPr id="5" name="Rectangle: Rounded Corners 6">
                <a:extLst>
                  <a:ext uri="{FF2B5EF4-FFF2-40B4-BE49-F238E27FC236}">
                    <a16:creationId xmlns:a16="http://schemas.microsoft.com/office/drawing/2014/main" id="{C69BB5DA-57F7-57B7-86F0-88D014D80212}"/>
                  </a:ext>
                </a:extLst>
              </p:cNvPr>
              <p:cNvSpPr/>
              <p:nvPr/>
            </p:nvSpPr>
            <p:spPr>
              <a:xfrm rot="16200000">
                <a:off x="11316511" y="847576"/>
                <a:ext cx="1686413" cy="21256434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</p:grpSp>
        <p:pic>
          <p:nvPicPr>
            <p:cNvPr id="2064" name="Picture 16" descr="University of New South Wales - Australian Option Education">
              <a:extLst>
                <a:ext uri="{FF2B5EF4-FFF2-40B4-BE49-F238E27FC236}">
                  <a16:creationId xmlns:a16="http://schemas.microsoft.com/office/drawing/2014/main" id="{4072E8A5-1C41-D370-A3DF-A883BE0962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70270" y="10888308"/>
              <a:ext cx="4484945" cy="1174970"/>
            </a:xfrm>
            <a:prstGeom prst="flowChartAlternateProcess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259901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213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59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04T20_26_15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B035F827-E637-1598-BBDF-AF7FFD729E0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049187" y="12347455"/>
            <a:ext cx="609600" cy="609600"/>
          </a:xfrm>
          <a:prstGeom prst="rect">
            <a:avLst/>
          </a:prstGeom>
        </p:spPr>
      </p:pic>
      <p:sp>
        <p:nvSpPr>
          <p:cNvPr id="8" name="Rectángulo 7">
            <a:extLst>
              <a:ext uri="{FF2B5EF4-FFF2-40B4-BE49-F238E27FC236}">
                <a16:creationId xmlns:a16="http://schemas.microsoft.com/office/drawing/2014/main" id="{9881847B-B36E-63A7-4325-18554F999D46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FinTech overview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7FF8CCF-B829-0E14-E148-2262943302F5}"/>
              </a:ext>
            </a:extLst>
          </p:cNvPr>
          <p:cNvGrpSpPr/>
          <p:nvPr/>
        </p:nvGrpSpPr>
        <p:grpSpPr>
          <a:xfrm>
            <a:off x="1866865" y="5382004"/>
            <a:ext cx="21182321" cy="7496223"/>
            <a:chOff x="1866865" y="5382004"/>
            <a:chExt cx="21182321" cy="7496223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9704271" y="5382004"/>
              <a:ext cx="13344915" cy="6936996"/>
              <a:chOff x="9499214" y="4847063"/>
              <a:chExt cx="13344915" cy="6936996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703174" y="1643103"/>
                <a:ext cx="6936996" cy="13344915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 dirty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191437" y="5453784"/>
                <a:ext cx="11944809" cy="5858014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600" dirty="0"/>
                  <a:t>Financial customers continues to grow exponentially.</a:t>
                </a:r>
              </a:p>
              <a:p>
                <a:r>
                  <a:rPr lang="en-US" sz="3600" dirty="0"/>
                  <a:t>Consumers seek companies offering financial innovation.</a:t>
                </a:r>
              </a:p>
              <a:p>
                <a:r>
                  <a:rPr lang="en-US" sz="3600" dirty="0"/>
                  <a:t>They also rely on economical costs lower than traditional banks.</a:t>
                </a:r>
              </a:p>
              <a:p>
                <a:r>
                  <a:rPr lang="en-US" sz="3600" dirty="0"/>
                  <a:t>However, even disruptors can be vulnerable.</a:t>
                </a:r>
              </a:p>
              <a:p>
                <a:r>
                  <a:rPr lang="en-US" sz="3600" dirty="0"/>
                  <a:t>Companies can become obsolete overnight.</a:t>
                </a:r>
              </a:p>
              <a:p>
                <a:r>
                  <a:rPr lang="en-US" sz="3600" dirty="0"/>
                  <a:t>This may be caused by improved software or service.</a:t>
                </a:r>
              </a:p>
            </p:txBody>
          </p:sp>
        </p:grpSp>
        <p:pic>
          <p:nvPicPr>
            <p:cNvPr id="5" name="image22.png" descr="C:\Users\Luigi\Desktop\Future\eBook\Images\PNGs - edits\Biggest_Impediments_to_Fintech_Companies-1.png">
              <a:extLst>
                <a:ext uri="{FF2B5EF4-FFF2-40B4-BE49-F238E27FC236}">
                  <a16:creationId xmlns:a16="http://schemas.microsoft.com/office/drawing/2014/main" id="{B94F28F8-87AB-CE37-CCDA-990B72293170}"/>
                </a:ext>
              </a:extLst>
            </p:cNvPr>
            <p:cNvPicPr/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866865" y="5382004"/>
              <a:ext cx="6268143" cy="5847676"/>
            </a:xfrm>
            <a:prstGeom prst="rect">
              <a:avLst/>
            </a:prstGeom>
            <a:ln/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0CE5646C-ECE4-2FC6-8857-263CE6BE0032}"/>
                </a:ext>
              </a:extLst>
            </p:cNvPr>
            <p:cNvSpPr txBox="1"/>
            <p:nvPr/>
          </p:nvSpPr>
          <p:spPr>
            <a:xfrm>
              <a:off x="1948105" y="11544529"/>
              <a:ext cx="6186904" cy="1333698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50800" tIns="50800" rIns="50800" bIns="50800">
              <a:spAutoFit/>
            </a:bodyPr>
            <a:lstStyle>
              <a:def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1800" b="0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</a:defRPr>
              </a:defPPr>
              <a:lvl1pPr>
                <a:lnSpc>
                  <a:spcPct val="100000"/>
                </a:lnSpc>
                <a:defRPr sz="8000" b="1">
                  <a:solidFill>
                    <a:srgbClr val="FFFFFF"/>
                  </a:solidFill>
                </a:defRPr>
              </a:lvl1pPr>
            </a:lstStyle>
            <a:p>
              <a:r>
                <a:rPr lang="en-US" sz="4000" dirty="0">
                  <a:latin typeface="DM Sans" pitchFamily="2" charset="0"/>
                </a:rPr>
                <a:t>The future of FinTech is exceptionally positive.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76236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9059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ElevenLabs_2025-02-04T20_27_26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4F4F39B7-5368-FD54-28ED-AB6DEB92A471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891531" y="12031823"/>
            <a:ext cx="609600" cy="609600"/>
          </a:xfrm>
          <a:prstGeom prst="rect">
            <a:avLst/>
          </a:prstGeom>
        </p:spPr>
      </p:pic>
      <p:sp>
        <p:nvSpPr>
          <p:cNvPr id="3" name="Rectangle">
            <a:extLst>
              <a:ext uri="{FF2B5EF4-FFF2-40B4-BE49-F238E27FC236}">
                <a16:creationId xmlns:a16="http://schemas.microsoft.com/office/drawing/2014/main" id="{9973D73B-EBD8-DEBC-7673-CC2CBF771ECE}"/>
              </a:ext>
            </a:extLst>
          </p:cNvPr>
          <p:cNvSpPr/>
          <p:nvPr/>
        </p:nvSpPr>
        <p:spPr>
          <a:xfrm>
            <a:off x="-19523" y="0"/>
            <a:ext cx="24403523" cy="4234024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36D4E06B-1FAD-8CD4-CD8E-DE12365D93D9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4" name="We Creates Stuff That Work.…">
            <a:extLst>
              <a:ext uri="{FF2B5EF4-FFF2-40B4-BE49-F238E27FC236}">
                <a16:creationId xmlns:a16="http://schemas.microsoft.com/office/drawing/2014/main" id="{CF6A9197-B45E-F018-628B-E9E4A6CBBF03}"/>
              </a:ext>
            </a:extLst>
          </p:cNvPr>
          <p:cNvSpPr txBox="1"/>
          <p:nvPr/>
        </p:nvSpPr>
        <p:spPr>
          <a:xfrm>
            <a:off x="827540" y="1397000"/>
            <a:ext cx="19485203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The financial disruptors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8A70E595-BC37-109B-0B2F-11BAEA57F490}"/>
              </a:ext>
            </a:extLst>
          </p:cNvPr>
          <p:cNvGrpSpPr/>
          <p:nvPr/>
        </p:nvGrpSpPr>
        <p:grpSpPr>
          <a:xfrm>
            <a:off x="1840769" y="5238186"/>
            <a:ext cx="20702462" cy="6872465"/>
            <a:chOff x="1840770" y="5631023"/>
            <a:chExt cx="20702462" cy="6872465"/>
          </a:xfrm>
        </p:grpSpPr>
        <p:grpSp>
          <p:nvGrpSpPr>
            <p:cNvPr id="12291" name="Grupo 12290">
              <a:extLst>
                <a:ext uri="{FF2B5EF4-FFF2-40B4-BE49-F238E27FC236}">
                  <a16:creationId xmlns:a16="http://schemas.microsoft.com/office/drawing/2014/main" id="{95072F18-D3FC-A32A-3DDC-9122318B5AF4}"/>
                </a:ext>
              </a:extLst>
            </p:cNvPr>
            <p:cNvGrpSpPr/>
            <p:nvPr/>
          </p:nvGrpSpPr>
          <p:grpSpPr>
            <a:xfrm>
              <a:off x="10380622" y="5815309"/>
              <a:ext cx="12162610" cy="6032229"/>
              <a:chOff x="9499214" y="4847063"/>
              <a:chExt cx="12162610" cy="6032229"/>
            </a:xfrm>
          </p:grpSpPr>
          <p:sp>
            <p:nvSpPr>
              <p:cNvPr id="61" name="Rectangle: Rounded Corners 6">
                <a:extLst>
                  <a:ext uri="{FF2B5EF4-FFF2-40B4-BE49-F238E27FC236}">
                    <a16:creationId xmlns:a16="http://schemas.microsoft.com/office/drawing/2014/main" id="{1CFB9913-D013-0780-F2F2-DCAF8C8FD282}"/>
                  </a:ext>
                </a:extLst>
              </p:cNvPr>
              <p:cNvSpPr/>
              <p:nvPr/>
            </p:nvSpPr>
            <p:spPr>
              <a:xfrm rot="16200000">
                <a:off x="12564404" y="1781873"/>
                <a:ext cx="6032229" cy="12162610"/>
              </a:xfrm>
              <a:prstGeom prst="roundRect">
                <a:avLst/>
              </a:prstGeom>
              <a:noFill/>
              <a:ln w="12700" cap="flat">
                <a:gradFill>
                  <a:gsLst>
                    <a:gs pos="0">
                      <a:srgbClr val="18D0F8"/>
                    </a:gs>
                    <a:gs pos="100000">
                      <a:srgbClr val="011832"/>
                    </a:gs>
                  </a:gsLst>
                  <a:lin ang="5400000" scaled="1"/>
                </a:gradFill>
                <a:miter lim="400000"/>
              </a:ln>
              <a:effectLst/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71437" tIns="71437" rIns="71437" bIns="71437" numCol="1" spcCol="38100" rtlCol="0" anchor="ctr">
                <a:noAutofit/>
              </a:bodyPr>
              <a:lstStyle/>
              <a:p>
                <a:pPr marL="0" marR="0" indent="0" algn="ctr" defTabSz="825500" rtl="0" fontAlgn="auto" latinLnBrk="0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en-US" sz="3200" b="0" i="0" u="none" strike="noStrike" cap="none" spc="0" normalizeH="0" baseline="0">
                  <a:ln>
                    <a:noFill/>
                  </a:ln>
                  <a:solidFill>
                    <a:srgbClr val="FFFFFF"/>
                  </a:solidFill>
                  <a:effectLst/>
                  <a:uFillTx/>
                  <a:latin typeface="+mn-lt"/>
                  <a:ea typeface="+mn-ea"/>
                  <a:cs typeface="+mn-cs"/>
                  <a:sym typeface="Helvetica Neue Medium"/>
                </a:endParaRPr>
              </a:p>
            </p:txBody>
          </p:sp>
          <p:sp>
            <p:nvSpPr>
              <p:cNvPr id="12289" name="CuadroTexto 12288">
                <a:extLst>
                  <a:ext uri="{FF2B5EF4-FFF2-40B4-BE49-F238E27FC236}">
                    <a16:creationId xmlns:a16="http://schemas.microsoft.com/office/drawing/2014/main" id="{31B2615E-36E2-6A42-C7E5-162DD0B9F15A}"/>
                  </a:ext>
                </a:extLst>
              </p:cNvPr>
              <p:cNvSpPr txBox="1"/>
              <p:nvPr/>
            </p:nvSpPr>
            <p:spPr>
              <a:xfrm>
                <a:off x="10286030" y="5422253"/>
                <a:ext cx="10778163" cy="4996240"/>
              </a:xfrm>
              <a:prstGeom prst="rect">
                <a:avLst/>
              </a:prstGeom>
              <a:ln w="12700">
                <a:miter lim="400000"/>
              </a:ln>
            </p:spPr>
            <p:txBody>
              <a:bodyPr wrap="square" lIns="50800" tIns="50800" rIns="50800" bIns="50800">
                <a:spAutoFit/>
              </a:bodyPr>
              <a:lstStyle>
                <a:def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kumimoji="0" sz="1800" b="0" i="0" u="none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</a:defRPr>
                </a:defPPr>
                <a:lvl1pPr marL="571500" indent="-571500">
                  <a:lnSpc>
                    <a:spcPct val="100000"/>
                  </a:lnSpc>
                  <a:spcAft>
                    <a:spcPts val="1200"/>
                  </a:spcAft>
                  <a:buFont typeface="Wingdings" panose="05000000000000000000" pitchFamily="2" charset="2"/>
                  <a:buChar char="ü"/>
                  <a:defRPr sz="4000">
                    <a:solidFill>
                      <a:srgbClr val="FFFFFF"/>
                    </a:solidFill>
                    <a:latin typeface="DM Sans" pitchFamily="2" charset="0"/>
                  </a:defRPr>
                </a:lvl1pPr>
              </a:lstStyle>
              <a:p>
                <a:r>
                  <a:rPr lang="en-US" sz="3600" dirty="0"/>
                  <a:t>New FinTech entrants are moving rapidly into new banking areas.</a:t>
                </a:r>
              </a:p>
              <a:p>
                <a:r>
                  <a:rPr lang="en-US" sz="3600" dirty="0"/>
                  <a:t>These include Google, T-Mobile, Rogers, </a:t>
                </a:r>
                <a:r>
                  <a:rPr lang="en-US" sz="3600" dirty="0" err="1"/>
                  <a:t>AirTel</a:t>
                </a:r>
                <a:r>
                  <a:rPr lang="en-US" sz="3600" dirty="0"/>
                  <a:t>, and SingTel.</a:t>
                </a:r>
              </a:p>
              <a:p>
                <a:r>
                  <a:rPr lang="en-US" sz="3600" dirty="0"/>
                  <a:t>Walmart and American Express are also heavily involved.</a:t>
                </a:r>
              </a:p>
              <a:p>
                <a:r>
                  <a:rPr lang="en-US" sz="3600" dirty="0"/>
                  <a:t>Apple with iPhone provides seamless financial services.</a:t>
                </a:r>
              </a:p>
            </p:txBody>
          </p:sp>
        </p:grpSp>
        <p:pic>
          <p:nvPicPr>
            <p:cNvPr id="5" name="image41.png" descr="C:\Users\Luigi\Desktop\Future\eBook\Images\PNGs - edits\Non_Bank_Competitors_Financial_Institutions_Worry_About_Most-1.png">
              <a:extLst>
                <a:ext uri="{FF2B5EF4-FFF2-40B4-BE49-F238E27FC236}">
                  <a16:creationId xmlns:a16="http://schemas.microsoft.com/office/drawing/2014/main" id="{A459767D-9570-0C9C-341F-D22583560414}"/>
                </a:ext>
              </a:extLst>
            </p:cNvPr>
            <p:cNvPicPr/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840770" y="5631023"/>
              <a:ext cx="7464056" cy="6872465"/>
            </a:xfrm>
            <a:prstGeom prst="rect">
              <a:avLst/>
            </a:prstGeom>
            <a:ln/>
          </p:spPr>
        </p:pic>
      </p:grpSp>
    </p:spTree>
    <p:extLst>
      <p:ext uri="{BB962C8B-B14F-4D97-AF65-F5344CB8AC3E}">
        <p14:creationId xmlns:p14="http://schemas.microsoft.com/office/powerpoint/2010/main" val="169917429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6729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83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levenLabs_2025-02-04T20_29_02_Daniel_pre_s80_sb80_se50_m2">
            <a:hlinkClick r:id="" action="ppaction://media"/>
            <a:extLst>
              <a:ext uri="{FF2B5EF4-FFF2-40B4-BE49-F238E27FC236}">
                <a16:creationId xmlns:a16="http://schemas.microsoft.com/office/drawing/2014/main" id="{DCB1B984-872C-6A94-79A9-6573399AC9C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953538" y="12205054"/>
            <a:ext cx="609600" cy="609600"/>
          </a:xfrm>
          <a:prstGeom prst="rect">
            <a:avLst/>
          </a:prstGeom>
        </p:spPr>
      </p:pic>
      <p:sp>
        <p:nvSpPr>
          <p:cNvPr id="3" name="Rectángulo 2">
            <a:extLst>
              <a:ext uri="{FF2B5EF4-FFF2-40B4-BE49-F238E27FC236}">
                <a16:creationId xmlns:a16="http://schemas.microsoft.com/office/drawing/2014/main" id="{8977C327-3E6C-569B-BDBA-6C8E52202CAA}"/>
              </a:ext>
            </a:extLst>
          </p:cNvPr>
          <p:cNvSpPr/>
          <p:nvPr/>
        </p:nvSpPr>
        <p:spPr>
          <a:xfrm>
            <a:off x="0" y="25400"/>
            <a:ext cx="24422573" cy="13716000"/>
          </a:xfrm>
          <a:prstGeom prst="rect">
            <a:avLst/>
          </a:prstGeom>
          <a:solidFill>
            <a:srgbClr val="01183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s-P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pic>
        <p:nvPicPr>
          <p:cNvPr id="16" name="Marcador de posición de imagen 15">
            <a:extLst>
              <a:ext uri="{FF2B5EF4-FFF2-40B4-BE49-F238E27FC236}">
                <a16:creationId xmlns:a16="http://schemas.microsoft.com/office/drawing/2014/main" id="{48EF6144-0603-DA7C-99BB-04A8798564E9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26" r="33826"/>
          <a:stretch/>
        </p:blipFill>
        <p:spPr>
          <a:xfrm>
            <a:off x="0" y="0"/>
            <a:ext cx="9479281" cy="13736355"/>
          </a:xfrm>
          <a:solidFill>
            <a:schemeClr val="tx2">
              <a:lumMod val="50000"/>
              <a:alpha val="51000"/>
            </a:schemeClr>
          </a:solidFill>
        </p:spPr>
      </p:pic>
      <p:sp>
        <p:nvSpPr>
          <p:cNvPr id="5" name="Rectangle">
            <a:extLst>
              <a:ext uri="{FF2B5EF4-FFF2-40B4-BE49-F238E27FC236}">
                <a16:creationId xmlns:a16="http://schemas.microsoft.com/office/drawing/2014/main" id="{09462EBE-3C3E-09B2-BB9D-BC820623A52C}"/>
              </a:ext>
            </a:extLst>
          </p:cNvPr>
          <p:cNvSpPr>
            <a:spLocks/>
          </p:cNvSpPr>
          <p:nvPr/>
        </p:nvSpPr>
        <p:spPr>
          <a:xfrm>
            <a:off x="-1" y="0"/>
            <a:ext cx="9479281" cy="13736355"/>
          </a:xfrm>
          <a:prstGeom prst="rect">
            <a:avLst/>
          </a:prstGeom>
          <a:gradFill>
            <a:gsLst>
              <a:gs pos="0">
                <a:srgbClr val="011832"/>
              </a:gs>
              <a:gs pos="100000">
                <a:srgbClr val="023C5D">
                  <a:alpha val="75000"/>
                </a:srgbClr>
              </a:gs>
            </a:gsLst>
            <a:lin ang="2509508" scaled="0"/>
          </a:gra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1437" tIns="71437" rIns="71437" bIns="71437" numCol="1" spcCol="38100" rtlCol="0" anchor="ctr">
            <a:noAutofit/>
          </a:bodyPr>
          <a:lstStyle/>
          <a:p>
            <a:pPr algn="ctr">
              <a:lnSpc>
                <a:spcPct val="100000"/>
              </a:lnSpc>
            </a:pPr>
            <a:endParaRPr sz="3200" dirty="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7" name="We Creates Stuff That Work.…">
            <a:extLst>
              <a:ext uri="{FF2B5EF4-FFF2-40B4-BE49-F238E27FC236}">
                <a16:creationId xmlns:a16="http://schemas.microsoft.com/office/drawing/2014/main" id="{6A695F17-830B-BF49-6944-B03139B43379}"/>
              </a:ext>
            </a:extLst>
          </p:cNvPr>
          <p:cNvSpPr txBox="1"/>
          <p:nvPr/>
        </p:nvSpPr>
        <p:spPr>
          <a:xfrm>
            <a:off x="10378743" y="1402458"/>
            <a:ext cx="13017285" cy="256480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50800" tIns="50800" rIns="50800" bIns="50800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>
              <a:lnSpc>
                <a:spcPct val="100000"/>
              </a:lnSpc>
              <a:defRPr sz="8000" b="1">
                <a:solidFill>
                  <a:srgbClr val="FFFFFF"/>
                </a:solidFill>
              </a:defRPr>
            </a:lvl1pPr>
          </a:lstStyle>
          <a:p>
            <a:r>
              <a:rPr lang="en-US" dirty="0">
                <a:latin typeface="DM Sans" pitchFamily="2" charset="0"/>
              </a:rPr>
              <a:t>Module 3 – The financial disruptors</a:t>
            </a: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CDAD2EB8-5865-9440-593F-611A7FBAF157}"/>
              </a:ext>
            </a:extLst>
          </p:cNvPr>
          <p:cNvGrpSpPr/>
          <p:nvPr/>
        </p:nvGrpSpPr>
        <p:grpSpPr>
          <a:xfrm>
            <a:off x="10423697" y="4792713"/>
            <a:ext cx="12529841" cy="7396575"/>
            <a:chOff x="10423697" y="4603527"/>
            <a:chExt cx="12529841" cy="7396575"/>
          </a:xfrm>
        </p:grpSpPr>
        <p:sp>
          <p:nvSpPr>
            <p:cNvPr id="4" name="Effective Presentation Template with Techy Look &amp; Feel.…">
              <a:extLst>
                <a:ext uri="{FF2B5EF4-FFF2-40B4-BE49-F238E27FC236}">
                  <a16:creationId xmlns:a16="http://schemas.microsoft.com/office/drawing/2014/main" id="{766BC817-D6B7-C49D-FA66-3C346C43ED0E}"/>
                </a:ext>
              </a:extLst>
            </p:cNvPr>
            <p:cNvSpPr txBox="1">
              <a:spLocks/>
            </p:cNvSpPr>
            <p:nvPr/>
          </p:nvSpPr>
          <p:spPr>
            <a:xfrm>
              <a:off x="11199734" y="5207809"/>
              <a:ext cx="10998114" cy="641201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50800" tIns="50800" rIns="50800" bIns="50800">
              <a:spAutoFit/>
            </a:bodyPr>
            <a:lstStyle/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Many new entrants lack the scale to pose an immediate threat.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But changes come swiftly due to increasing tech advancement.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Many retail banks are starting to realize this as a reality.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Smaller disruptors are succeeding and growing rapidly.</a:t>
              </a:r>
            </a:p>
            <a:p>
              <a:pPr marL="571500" indent="-571500">
                <a:lnSpc>
                  <a:spcPct val="100000"/>
                </a:lnSpc>
                <a:spcAft>
                  <a:spcPts val="1200"/>
                </a:spcAft>
                <a:buFont typeface="Wingdings" panose="05000000000000000000" pitchFamily="2" charset="2"/>
                <a:buChar char="ü"/>
              </a:pPr>
              <a:r>
                <a:rPr lang="en-US" sz="3600" dirty="0">
                  <a:solidFill>
                    <a:srgbClr val="FFFFFF"/>
                  </a:solidFill>
                  <a:latin typeface="DM Sans" pitchFamily="2" charset="0"/>
                </a:rPr>
                <a:t>One example of this is Square, which acquired millions of users.</a:t>
              </a:r>
            </a:p>
          </p:txBody>
        </p:sp>
        <p:sp>
          <p:nvSpPr>
            <p:cNvPr id="11" name="Rectangle: Rounded Corners 6">
              <a:extLst>
                <a:ext uri="{FF2B5EF4-FFF2-40B4-BE49-F238E27FC236}">
                  <a16:creationId xmlns:a16="http://schemas.microsoft.com/office/drawing/2014/main" id="{A4842F38-358B-66FE-3260-278A97D0A3A8}"/>
                </a:ext>
              </a:extLst>
            </p:cNvPr>
            <p:cNvSpPr/>
            <p:nvPr/>
          </p:nvSpPr>
          <p:spPr>
            <a:xfrm rot="16200000">
              <a:off x="12990330" y="2036894"/>
              <a:ext cx="7396575" cy="12529841"/>
            </a:xfrm>
            <a:prstGeom prst="roundRect">
              <a:avLst/>
            </a:prstGeom>
            <a:noFill/>
            <a:ln w="12700" cap="flat">
              <a:gradFill>
                <a:gsLst>
                  <a:gs pos="0">
                    <a:srgbClr val="18D0F8"/>
                  </a:gs>
                  <a:gs pos="100000">
                    <a:srgbClr val="011832"/>
                  </a:gs>
                </a:gsLst>
                <a:lin ang="5400000" scaled="1"/>
              </a:gra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71437" tIns="71437" rIns="71437" bIns="71437" numCol="1" spcCol="38100" rtlCol="0" anchor="ctr">
              <a:noAutofit/>
            </a:bodyPr>
            <a:lstStyle/>
            <a:p>
              <a:pPr marL="0" marR="0" indent="0" algn="ctr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en-US" sz="3200" b="0" i="0" u="none" strike="noStrike" cap="none" spc="0" normalizeH="0" baseline="0" dirty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Neue Medium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04507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8000">
        <p159:morph option="byObject"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712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White">
  <a:themeElements>
    <a:clrScheme name="White">
      <a:dk1>
        <a:srgbClr val="BA722C"/>
      </a:dk1>
      <a:lt1>
        <a:srgbClr val="8EA5BA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6AB2F2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71437" tIns="71437" rIns="71437" bIns="71437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825500" rtl="0" fontAlgn="auto" latinLnBrk="0" hangingPunct="0">
          <a:lnSpc>
            <a:spcPct val="13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700" b="0" i="0" u="none" strike="noStrike" cap="none" spc="0" normalizeH="0" baseline="0">
            <a:ln>
              <a:noFill/>
            </a:ln>
            <a:solidFill>
              <a:srgbClr val="8EA5BA"/>
            </a:solidFill>
            <a:effectLst/>
            <a:uFillTx/>
            <a:latin typeface="Lato Regular"/>
            <a:ea typeface="Lato Regular"/>
            <a:cs typeface="Lato Regular"/>
            <a:sym typeface="Lato Regular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Override1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2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3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ppt/theme/themeOverride4.xml><?xml version="1.0" encoding="utf-8"?>
<a:themeOverride xmlns:a="http://schemas.openxmlformats.org/drawingml/2006/main">
  <a:clrScheme name="White">
    <a:dk1>
      <a:srgbClr val="BA722C"/>
    </a:dk1>
    <a:lt1>
      <a:srgbClr val="8EA5BA"/>
    </a:lt1>
    <a:dk2>
      <a:srgbClr val="5E5E5E"/>
    </a:dk2>
    <a:lt2>
      <a:srgbClr val="D5D5D5"/>
    </a:lt2>
    <a:accent1>
      <a:srgbClr val="00A2FF"/>
    </a:accent1>
    <a:accent2>
      <a:srgbClr val="16E7CF"/>
    </a:accent2>
    <a:accent3>
      <a:srgbClr val="61D836"/>
    </a:accent3>
    <a:accent4>
      <a:srgbClr val="FAE232"/>
    </a:accent4>
    <a:accent5>
      <a:srgbClr val="FF644E"/>
    </a:accent5>
    <a:accent6>
      <a:srgbClr val="EF5FA7"/>
    </a:accent6>
    <a:hlink>
      <a:srgbClr val="0000FF"/>
    </a:hlink>
    <a:folHlink>
      <a:srgbClr val="FF00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2211</TotalTime>
  <Words>1132</Words>
  <Application>Microsoft Office PowerPoint</Application>
  <PresentationFormat>Personalizado</PresentationFormat>
  <Paragraphs>145</Paragraphs>
  <Slides>18</Slides>
  <Notes>3</Notes>
  <HiddenSlides>0</HiddenSlides>
  <MMClips>21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18</vt:i4>
      </vt:variant>
    </vt:vector>
  </HeadingPairs>
  <TitlesOfParts>
    <vt:vector size="23" baseType="lpstr">
      <vt:lpstr>DM Sans</vt:lpstr>
      <vt:lpstr>Helvetica Neue</vt:lpstr>
      <vt:lpstr>Lato Regular</vt:lpstr>
      <vt:lpstr>Wingdings</vt:lpstr>
      <vt:lpstr>White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Anais Vega</dc:creator>
  <cp:lastModifiedBy>Anais Shirley Vega Vilchez</cp:lastModifiedBy>
  <cp:revision>65</cp:revision>
  <dcterms:modified xsi:type="dcterms:W3CDTF">2025-03-04T18:21:57Z</dcterms:modified>
</cp:coreProperties>
</file>