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5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80934-8929-B8D2-F2F6-6A3482DFD82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99F29461-8926-2AAA-ADF3-F8EE6BB9DB8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CED9D1AD-9C52-4BCB-9934-2F12802996EC}"/>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5" name="Footer Placeholder 4">
            <a:extLst>
              <a:ext uri="{FF2B5EF4-FFF2-40B4-BE49-F238E27FC236}">
                <a16:creationId xmlns:a16="http://schemas.microsoft.com/office/drawing/2014/main" id="{02D73BA8-4AFA-D96A-0D00-05DFBF53AAD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816880D-71CD-8D19-4D55-8DB35EAE2EC1}"/>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4140175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31784-B5A2-CE36-F3E2-BF7CB69B7A51}"/>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A9DE1A1E-E637-FEE5-0134-CC381497B8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F5945FA-AC58-4034-7286-C3A9C87CE1C2}"/>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5" name="Footer Placeholder 4">
            <a:extLst>
              <a:ext uri="{FF2B5EF4-FFF2-40B4-BE49-F238E27FC236}">
                <a16:creationId xmlns:a16="http://schemas.microsoft.com/office/drawing/2014/main" id="{BEC6F3CE-6CB2-2470-3BA4-CB009D70EAE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32C4A23-B8B0-0BB7-D657-2E42D89E101C}"/>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2425028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8B37DEE-0325-FB75-2A6A-5833BB5B3C1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65A852B-8C2B-040D-F3F6-8C06F28E6D6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0DF24D5-E1DD-8F2B-6771-D5A6AC87E34B}"/>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5" name="Footer Placeholder 4">
            <a:extLst>
              <a:ext uri="{FF2B5EF4-FFF2-40B4-BE49-F238E27FC236}">
                <a16:creationId xmlns:a16="http://schemas.microsoft.com/office/drawing/2014/main" id="{2201DFDC-EDBE-1576-4704-0312324BFC7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BC884C-8B59-D88C-475F-E9A4E7B8928C}"/>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4240815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58AE8-508D-726F-5C4A-919F3580191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D4D65FA-491A-4874-CFE1-8B759B58D2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EA6051C-9A37-A673-1798-C158091BDF4A}"/>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5" name="Footer Placeholder 4">
            <a:extLst>
              <a:ext uri="{FF2B5EF4-FFF2-40B4-BE49-F238E27FC236}">
                <a16:creationId xmlns:a16="http://schemas.microsoft.com/office/drawing/2014/main" id="{220C6DBD-0F82-BB82-B92E-1B103CC52DB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63BB10E-D4B2-4823-04C5-986F41E6B162}"/>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286744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E2AE8-A595-ECA9-49AB-47F0D327118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98B7B95D-9513-A1E7-53BD-DD62432128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0DA60F-F369-A4E2-3E01-2D5124AF6B8E}"/>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5" name="Footer Placeholder 4">
            <a:extLst>
              <a:ext uri="{FF2B5EF4-FFF2-40B4-BE49-F238E27FC236}">
                <a16:creationId xmlns:a16="http://schemas.microsoft.com/office/drawing/2014/main" id="{A64003E4-C358-3F6A-1ECC-53190F98FE2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4A58495-7923-F6F0-E421-EA88F43FAA55}"/>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4285481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411A3-C7FB-6CC2-52C0-835CA46029A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FC9ABE5-CA33-5936-F318-4349482A08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4AB0981C-FD75-7678-79DA-1A200D2C75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948B619F-F2A3-FF73-77EC-FDF61ADEA488}"/>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6" name="Footer Placeholder 5">
            <a:extLst>
              <a:ext uri="{FF2B5EF4-FFF2-40B4-BE49-F238E27FC236}">
                <a16:creationId xmlns:a16="http://schemas.microsoft.com/office/drawing/2014/main" id="{6D9CA09D-E792-B50F-EA9E-2031716FFB2F}"/>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A93215D-283D-FEA1-EA7F-734DB9C2D669}"/>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1112839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9A8E3-DDFB-6053-1F7B-2D25DD117ACC}"/>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537BB79-4A73-6585-BE7C-0388BEBD81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C46FC32-C0F3-71DD-CFB2-2DF944B49E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AD77E445-9C78-068C-83C9-C94B6D9431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0F53B5-62CC-4338-69E5-D05C3904962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367AFC0A-82AD-EBF2-2491-C8E5EA03C866}"/>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8" name="Footer Placeholder 7">
            <a:extLst>
              <a:ext uri="{FF2B5EF4-FFF2-40B4-BE49-F238E27FC236}">
                <a16:creationId xmlns:a16="http://schemas.microsoft.com/office/drawing/2014/main" id="{E39C505E-EEEE-2AF6-6FC0-2BF8BE177D3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C6ACECAA-B10D-9C93-E3AD-D3F21BB5A3EA}"/>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871152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97118-C934-B1D6-8334-2B0589100458}"/>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9F235EFF-3694-4F92-78F0-56DB2EB2FAD4}"/>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4" name="Footer Placeholder 3">
            <a:extLst>
              <a:ext uri="{FF2B5EF4-FFF2-40B4-BE49-F238E27FC236}">
                <a16:creationId xmlns:a16="http://schemas.microsoft.com/office/drawing/2014/main" id="{EAEC9DA9-7D26-0762-F7E4-61EEF1A76FE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74F9C807-8B69-CA5B-5E0D-3BD5827ECA69}"/>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1903976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C85BACF-D6DF-B8C2-CA33-0562495A2EB1}"/>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3" name="Footer Placeholder 2">
            <a:extLst>
              <a:ext uri="{FF2B5EF4-FFF2-40B4-BE49-F238E27FC236}">
                <a16:creationId xmlns:a16="http://schemas.microsoft.com/office/drawing/2014/main" id="{3301BABC-FFFE-CA31-F8E7-16C59A3585B9}"/>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9A814115-264F-C97C-1FC0-D249334491FE}"/>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3996703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D134D-72AB-534C-D637-AE7DE2EA25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BDBE592F-9B0F-12DD-F2B4-F54D3A8733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7F6DAF17-1259-4E55-2730-6755BC3A16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FFC8DB-433C-D93A-318D-E206A04CA004}"/>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6" name="Footer Placeholder 5">
            <a:extLst>
              <a:ext uri="{FF2B5EF4-FFF2-40B4-BE49-F238E27FC236}">
                <a16:creationId xmlns:a16="http://schemas.microsoft.com/office/drawing/2014/main" id="{F6238103-3BED-95A8-CBB9-4E44AD04680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C2F30E7-444B-4366-4C4C-F030A74B583D}"/>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2426270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20EDF-F3B0-A88F-39DE-29D378ED9D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752B51B0-20F9-3953-3B3F-A00EE97C4A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C159EBEE-0C29-D260-96AB-9460DB6123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82C9D2-4FE2-BF5C-E6AA-6835E9E8866B}"/>
              </a:ext>
            </a:extLst>
          </p:cNvPr>
          <p:cNvSpPr>
            <a:spLocks noGrp="1"/>
          </p:cNvSpPr>
          <p:nvPr>
            <p:ph type="dt" sz="half" idx="10"/>
          </p:nvPr>
        </p:nvSpPr>
        <p:spPr/>
        <p:txBody>
          <a:bodyPr/>
          <a:lstStyle/>
          <a:p>
            <a:fld id="{E5C29D7E-B8AD-4671-A58F-6F5B0A7FD893}" type="datetimeFigureOut">
              <a:rPr lang="en-IN" smtClean="0"/>
              <a:t>16-01-2025</a:t>
            </a:fld>
            <a:endParaRPr lang="en-IN"/>
          </a:p>
        </p:txBody>
      </p:sp>
      <p:sp>
        <p:nvSpPr>
          <p:cNvPr id="6" name="Footer Placeholder 5">
            <a:extLst>
              <a:ext uri="{FF2B5EF4-FFF2-40B4-BE49-F238E27FC236}">
                <a16:creationId xmlns:a16="http://schemas.microsoft.com/office/drawing/2014/main" id="{F95D2367-1AC9-B65C-9FF6-CC3DE999D64E}"/>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021CB60-F21C-5CDA-B4BB-4C4F9010067F}"/>
              </a:ext>
            </a:extLst>
          </p:cNvPr>
          <p:cNvSpPr>
            <a:spLocks noGrp="1"/>
          </p:cNvSpPr>
          <p:nvPr>
            <p:ph type="sldNum" sz="quarter" idx="12"/>
          </p:nvPr>
        </p:nvSpPr>
        <p:spPr/>
        <p:txBody>
          <a:bodyPr/>
          <a:lstStyle/>
          <a:p>
            <a:fld id="{95A2CB5D-B4FC-4030-8780-8C2B6231954C}" type="slidenum">
              <a:rPr lang="en-IN" smtClean="0"/>
              <a:t>‹#›</a:t>
            </a:fld>
            <a:endParaRPr lang="en-IN"/>
          </a:p>
        </p:txBody>
      </p:sp>
    </p:spTree>
    <p:extLst>
      <p:ext uri="{BB962C8B-B14F-4D97-AF65-F5344CB8AC3E}">
        <p14:creationId xmlns:p14="http://schemas.microsoft.com/office/powerpoint/2010/main" val="2792261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D4047D-0C80-583F-AFF8-09BB270AF17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A2B4909-583D-4887-EA11-090E067296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E96F9AB-FEDE-32D2-1059-0CB98DF363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5C29D7E-B8AD-4671-A58F-6F5B0A7FD893}" type="datetimeFigureOut">
              <a:rPr lang="en-IN" smtClean="0"/>
              <a:t>16-01-2025</a:t>
            </a:fld>
            <a:endParaRPr lang="en-IN"/>
          </a:p>
        </p:txBody>
      </p:sp>
      <p:sp>
        <p:nvSpPr>
          <p:cNvPr id="5" name="Footer Placeholder 4">
            <a:extLst>
              <a:ext uri="{FF2B5EF4-FFF2-40B4-BE49-F238E27FC236}">
                <a16:creationId xmlns:a16="http://schemas.microsoft.com/office/drawing/2014/main" id="{A3D6F41D-66B8-0DAC-4946-894E4AC39D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A735D95-0FB3-6BD1-A172-C4BCB51B6B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A2CB5D-B4FC-4030-8780-8C2B6231954C}" type="slidenum">
              <a:rPr lang="en-IN" smtClean="0"/>
              <a:t>‹#›</a:t>
            </a:fld>
            <a:endParaRPr lang="en-IN"/>
          </a:p>
        </p:txBody>
      </p:sp>
    </p:spTree>
    <p:extLst>
      <p:ext uri="{BB962C8B-B14F-4D97-AF65-F5344CB8AC3E}">
        <p14:creationId xmlns:p14="http://schemas.microsoft.com/office/powerpoint/2010/main" val="3747531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theguardian.com/technology/2020/jan/13/what-are-deepfakes-and-how-can-you-spot-the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explodingtopics.com/blog/ai-market-size-stat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9095C1F4-AE7F-44E4-8693-40D3D68311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8734DDD3-F723-4DD3-8ABE-EC0B2AC87D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522324" y="-15978"/>
            <a:ext cx="7147352" cy="5876916"/>
            <a:chOff x="329184" y="-99107"/>
            <a:chExt cx="524256" cy="5876916"/>
          </a:xfrm>
        </p:grpSpPr>
        <p:cxnSp>
          <p:nvCxnSpPr>
            <p:cNvPr id="10" name="Straight Connector 9">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3824"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99107"/>
              <a:ext cx="524256" cy="56312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Rectangle 12">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1055718"/>
            <a:ext cx="10999072" cy="335834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D1A473-8365-55C7-D300-E85DFE3873C5}"/>
              </a:ext>
            </a:extLst>
          </p:cNvPr>
          <p:cNvSpPr>
            <a:spLocks noGrp="1"/>
          </p:cNvSpPr>
          <p:nvPr>
            <p:ph type="ctrTitle"/>
          </p:nvPr>
        </p:nvSpPr>
        <p:spPr>
          <a:xfrm>
            <a:off x="1524000" y="1584683"/>
            <a:ext cx="9144000" cy="2551829"/>
          </a:xfrm>
        </p:spPr>
        <p:txBody>
          <a:bodyPr anchor="ctr">
            <a:normAutofit/>
          </a:bodyPr>
          <a:lstStyle/>
          <a:p>
            <a:r>
              <a:rPr lang="en-US" sz="5600" dirty="0"/>
              <a:t>Advanced Prompt Engineering - Ch 3 → What is </a:t>
            </a:r>
            <a:r>
              <a:rPr lang="en-US" sz="5600" dirty="0" err="1"/>
              <a:t>GenAI</a:t>
            </a:r>
            <a:r>
              <a:rPr lang="en-US" sz="5600" dirty="0"/>
              <a:t>?</a:t>
            </a:r>
            <a:br>
              <a:rPr lang="en-US" sz="5600" dirty="0"/>
            </a:br>
            <a:endParaRPr lang="en-IN" sz="5600" dirty="0"/>
          </a:p>
        </p:txBody>
      </p:sp>
    </p:spTree>
    <p:extLst>
      <p:ext uri="{BB962C8B-B14F-4D97-AF65-F5344CB8AC3E}">
        <p14:creationId xmlns:p14="http://schemas.microsoft.com/office/powerpoint/2010/main" val="2632584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3C56295-7E39-AF54-A4D6-2EAF6FC573F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5E7F39-C183-3795-5CB7-A431B59387B3}"/>
              </a:ext>
            </a:extLst>
          </p:cNvPr>
          <p:cNvSpPr>
            <a:spLocks noGrp="1"/>
          </p:cNvSpPr>
          <p:nvPr>
            <p:ph type="title"/>
          </p:nvPr>
        </p:nvSpPr>
        <p:spPr>
          <a:xfrm>
            <a:off x="1043631" y="809898"/>
            <a:ext cx="9942716" cy="1554480"/>
          </a:xfrm>
        </p:spPr>
        <p:txBody>
          <a:bodyPr anchor="ctr">
            <a:normAutofit/>
          </a:bodyPr>
          <a:lstStyle/>
          <a:p>
            <a:r>
              <a:rPr lang="en-GB" sz="4800"/>
              <a:t>AGENDA</a:t>
            </a:r>
            <a:endParaRPr lang="en-IN" sz="4800"/>
          </a:p>
        </p:txBody>
      </p:sp>
      <p:sp>
        <p:nvSpPr>
          <p:cNvPr id="3" name="Content Placeholder 2">
            <a:extLst>
              <a:ext uri="{FF2B5EF4-FFF2-40B4-BE49-F238E27FC236}">
                <a16:creationId xmlns:a16="http://schemas.microsoft.com/office/drawing/2014/main" id="{7A8E1B1A-1810-6566-8CC0-5CFB4F14B32E}"/>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400"/>
          </a:p>
          <a:p>
            <a:pPr marL="457200" lvl="0" indent="-355600" rtl="0">
              <a:spcBef>
                <a:spcPts val="1200"/>
              </a:spcBef>
              <a:spcAft>
                <a:spcPts val="0"/>
              </a:spcAft>
              <a:buSzPts val="2000"/>
              <a:buChar char="●"/>
            </a:pPr>
            <a:r>
              <a:rPr lang="en-US" sz="2400" b="1"/>
              <a:t>Time to Recap the Module</a:t>
            </a:r>
          </a:p>
          <a:p>
            <a:pPr marL="0" lvl="0" indent="0" rtl="0">
              <a:spcBef>
                <a:spcPts val="1200"/>
              </a:spcBef>
              <a:spcAft>
                <a:spcPts val="0"/>
              </a:spcAft>
              <a:buNone/>
            </a:pPr>
            <a:endParaRPr lang="en-US" sz="2400" b="1"/>
          </a:p>
          <a:p>
            <a:pPr marL="914400" lvl="0" indent="0" rtl="0">
              <a:spcBef>
                <a:spcPts val="1200"/>
              </a:spcBef>
              <a:spcAft>
                <a:spcPts val="1200"/>
              </a:spcAft>
              <a:buNone/>
            </a:pPr>
            <a:endParaRPr lang="en-US" sz="2400"/>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64501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2F45AFC-820C-25DA-0489-460DD4954205}"/>
              </a:ext>
            </a:extLst>
          </p:cNvPr>
          <p:cNvSpPr>
            <a:spLocks noGrp="1"/>
          </p:cNvSpPr>
          <p:nvPr>
            <p:ph type="title"/>
          </p:nvPr>
        </p:nvSpPr>
        <p:spPr>
          <a:xfrm>
            <a:off x="1043631" y="809898"/>
            <a:ext cx="9942716" cy="1554480"/>
          </a:xfrm>
        </p:spPr>
        <p:txBody>
          <a:bodyPr anchor="ctr">
            <a:normAutofit/>
          </a:bodyPr>
          <a:lstStyle/>
          <a:p>
            <a:r>
              <a:rPr lang="en-GB" sz="4800"/>
              <a:t>AGENDA</a:t>
            </a:r>
            <a:endParaRPr lang="en-IN" sz="4800"/>
          </a:p>
        </p:txBody>
      </p:sp>
      <p:sp>
        <p:nvSpPr>
          <p:cNvPr id="3" name="Content Placeholder 2">
            <a:extLst>
              <a:ext uri="{FF2B5EF4-FFF2-40B4-BE49-F238E27FC236}">
                <a16:creationId xmlns:a16="http://schemas.microsoft.com/office/drawing/2014/main" id="{225A4487-B703-8BD2-F4C9-552C0E6A199F}"/>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400"/>
          </a:p>
          <a:p>
            <a:pPr marL="457200" lvl="0" indent="-323850" rtl="0">
              <a:spcBef>
                <a:spcPts val="1200"/>
              </a:spcBef>
              <a:spcAft>
                <a:spcPts val="0"/>
              </a:spcAft>
              <a:buSzPts val="1500"/>
              <a:buChar char="●"/>
            </a:pPr>
            <a:r>
              <a:rPr lang="en-US" sz="2400"/>
              <a:t>What is GenAI →</a:t>
            </a:r>
          </a:p>
          <a:p>
            <a:pPr marL="914400" lvl="1" indent="-323850" rtl="0">
              <a:spcBef>
                <a:spcPts val="0"/>
              </a:spcBef>
              <a:spcAft>
                <a:spcPts val="0"/>
              </a:spcAft>
              <a:buSzPts val="1500"/>
              <a:buChar char="○"/>
            </a:pPr>
            <a:r>
              <a:rPr lang="en-US"/>
              <a:t>Definition</a:t>
            </a:r>
          </a:p>
          <a:p>
            <a:pPr marL="914400" lvl="1" indent="-323850" rtl="0">
              <a:spcBef>
                <a:spcPts val="0"/>
              </a:spcBef>
              <a:spcAft>
                <a:spcPts val="0"/>
              </a:spcAft>
              <a:buSzPts val="1500"/>
              <a:buChar char="○"/>
            </a:pPr>
            <a:r>
              <a:rPr lang="en-US"/>
              <a:t>Use Cases</a:t>
            </a:r>
          </a:p>
          <a:p>
            <a:pPr marL="914400" lvl="1" indent="-323850" rtl="0">
              <a:spcBef>
                <a:spcPts val="0"/>
              </a:spcBef>
              <a:spcAft>
                <a:spcPts val="0"/>
              </a:spcAft>
              <a:buSzPts val="1500"/>
              <a:buChar char="○"/>
            </a:pPr>
            <a:r>
              <a:rPr lang="en-US"/>
              <a:t>Successful Use Cases</a:t>
            </a:r>
          </a:p>
          <a:p>
            <a:pPr marL="914400" lvl="1" indent="-323850" rtl="0">
              <a:spcBef>
                <a:spcPts val="0"/>
              </a:spcBef>
              <a:spcAft>
                <a:spcPts val="0"/>
              </a:spcAft>
              <a:buSzPts val="1500"/>
              <a:buChar char="○"/>
            </a:pPr>
            <a:r>
              <a:rPr lang="en-US"/>
              <a:t>Industry Size </a:t>
            </a:r>
          </a:p>
          <a:p>
            <a:pPr marL="914400" lvl="1" indent="-323850" rtl="0">
              <a:spcBef>
                <a:spcPts val="0"/>
              </a:spcBef>
              <a:spcAft>
                <a:spcPts val="0"/>
              </a:spcAft>
              <a:buSzPts val="1500"/>
              <a:buChar char="○"/>
            </a:pPr>
            <a:r>
              <a:rPr lang="en-US"/>
              <a:t>Projected Industry Size</a:t>
            </a: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2396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12344E1-1DE8-3FC2-1AC2-74247E9C13F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56FB1B-176D-B644-BF8A-60DC01F5708C}"/>
              </a:ext>
            </a:extLst>
          </p:cNvPr>
          <p:cNvSpPr>
            <a:spLocks noGrp="1"/>
          </p:cNvSpPr>
          <p:nvPr>
            <p:ph type="title"/>
          </p:nvPr>
        </p:nvSpPr>
        <p:spPr>
          <a:xfrm>
            <a:off x="1043631" y="809898"/>
            <a:ext cx="9942716" cy="1554480"/>
          </a:xfrm>
        </p:spPr>
        <p:txBody>
          <a:bodyPr anchor="ctr">
            <a:normAutofit/>
          </a:bodyPr>
          <a:lstStyle/>
          <a:p>
            <a:r>
              <a:rPr lang="en-GB" sz="4800"/>
              <a:t>Definition</a:t>
            </a:r>
            <a:endParaRPr lang="en-IN" sz="4800"/>
          </a:p>
        </p:txBody>
      </p:sp>
      <p:sp>
        <p:nvSpPr>
          <p:cNvPr id="3" name="Content Placeholder 2">
            <a:extLst>
              <a:ext uri="{FF2B5EF4-FFF2-40B4-BE49-F238E27FC236}">
                <a16:creationId xmlns:a16="http://schemas.microsoft.com/office/drawing/2014/main" id="{45E2776F-C510-4917-3B2D-0E00C3DB4559}"/>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400">
              <a:highlight>
                <a:schemeClr val="dk1"/>
              </a:highlight>
            </a:endParaRPr>
          </a:p>
          <a:p>
            <a:pPr marL="101600" lvl="0" indent="0" rtl="0">
              <a:spcBef>
                <a:spcPts val="0"/>
              </a:spcBef>
              <a:spcAft>
                <a:spcPts val="0"/>
              </a:spcAft>
              <a:buSzPts val="2000"/>
              <a:buNone/>
            </a:pPr>
            <a:r>
              <a:rPr lang="en-US" sz="2400"/>
              <a:t>Generative AI</a:t>
            </a:r>
          </a:p>
          <a:p>
            <a:pPr marL="457200" lvl="0" indent="-355600" rtl="0">
              <a:spcBef>
                <a:spcPts val="0"/>
              </a:spcBef>
              <a:spcAft>
                <a:spcPts val="0"/>
              </a:spcAft>
              <a:buSzPts val="2000"/>
              <a:buChar char="●"/>
            </a:pPr>
            <a:r>
              <a:rPr lang="en-US" sz="2400"/>
              <a:t>It is a type of AI or artificial intelligence technology capable of generating/producing various types of content.</a:t>
            </a:r>
          </a:p>
          <a:p>
            <a:pPr marL="457200" lvl="0" indent="-355600" rtl="0">
              <a:spcBef>
                <a:spcPts val="0"/>
              </a:spcBef>
              <a:spcAft>
                <a:spcPts val="0"/>
              </a:spcAft>
              <a:buSzPts val="2000"/>
              <a:buChar char="●"/>
            </a:pPr>
            <a:r>
              <a:rPr lang="en-US" sz="2400"/>
              <a:t>It can generate → Text, Images, Audio, and Synthetic data</a:t>
            </a:r>
            <a:endParaRPr lang="en-US" sz="2400">
              <a:highlight>
                <a:schemeClr val="dk1"/>
              </a:highlight>
            </a:endParaRP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5727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567509-1E26-131E-7700-6DAA6A69D75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F285F6-F2EE-6479-D479-A900A9EFE8F7}"/>
              </a:ext>
            </a:extLst>
          </p:cNvPr>
          <p:cNvSpPr>
            <a:spLocks noGrp="1"/>
          </p:cNvSpPr>
          <p:nvPr>
            <p:ph type="title"/>
          </p:nvPr>
        </p:nvSpPr>
        <p:spPr>
          <a:xfrm>
            <a:off x="1043631" y="809898"/>
            <a:ext cx="9942716" cy="1554480"/>
          </a:xfrm>
        </p:spPr>
        <p:txBody>
          <a:bodyPr anchor="ctr">
            <a:normAutofit/>
          </a:bodyPr>
          <a:lstStyle/>
          <a:p>
            <a:r>
              <a:rPr lang="en-GB" sz="4800"/>
              <a:t>More about GenAI</a:t>
            </a:r>
            <a:endParaRPr lang="en-IN" sz="4800"/>
          </a:p>
        </p:txBody>
      </p:sp>
      <p:sp>
        <p:nvSpPr>
          <p:cNvPr id="3" name="Content Placeholder 2">
            <a:extLst>
              <a:ext uri="{FF2B5EF4-FFF2-40B4-BE49-F238E27FC236}">
                <a16:creationId xmlns:a16="http://schemas.microsoft.com/office/drawing/2014/main" id="{DBC6714C-BE4E-1734-EBC9-50034351A19A}"/>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400">
              <a:highlight>
                <a:schemeClr val="dk1"/>
              </a:highlight>
            </a:endParaRPr>
          </a:p>
          <a:p>
            <a:pPr marL="457200" lvl="0" indent="-342900" rtl="0">
              <a:spcBef>
                <a:spcPts val="0"/>
              </a:spcBef>
              <a:spcAft>
                <a:spcPts val="0"/>
              </a:spcAft>
              <a:buSzPts val="1800"/>
              <a:buChar char="●"/>
            </a:pPr>
            <a:r>
              <a:rPr lang="en-US" sz="2400"/>
              <a:t>Synthetic data → it is data generated by GenAI. it is based on patterns and relationships learned from actual data. So, this is artificial data and not real data per se.</a:t>
            </a:r>
          </a:p>
          <a:p>
            <a:pPr marL="457200" lvl="0" indent="-342900" rtl="0">
              <a:spcBef>
                <a:spcPts val="0"/>
              </a:spcBef>
              <a:spcAft>
                <a:spcPts val="0"/>
              </a:spcAft>
              <a:buSzPts val="1800"/>
              <a:buChar char="●"/>
            </a:pPr>
            <a:r>
              <a:rPr lang="en-US" sz="2400"/>
              <a:t>GenAI is not new and has been around since the 1960s in chatbots. But, it was in 2014 with the advent of GANs or Generative Adversarial Networks (a type of ML algorithm) that GenAI could produce (seemingly) authentic Images, Videos, and Audios of real humans. </a:t>
            </a:r>
            <a:endParaRPr lang="en-US" sz="2400">
              <a:highlight>
                <a:schemeClr val="dk1"/>
              </a:highlight>
            </a:endParaRP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524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956B302-C3AA-6087-0CD3-B0BE62DC9F92}"/>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92C17B7-7415-977D-D92F-ED88876FE4C4}"/>
              </a:ext>
            </a:extLst>
          </p:cNvPr>
          <p:cNvSpPr>
            <a:spLocks noGrp="1"/>
          </p:cNvSpPr>
          <p:nvPr>
            <p:ph type="title"/>
          </p:nvPr>
        </p:nvSpPr>
        <p:spPr>
          <a:xfrm>
            <a:off x="1043631" y="809898"/>
            <a:ext cx="9942716" cy="1554480"/>
          </a:xfrm>
        </p:spPr>
        <p:txBody>
          <a:bodyPr anchor="ctr">
            <a:normAutofit/>
          </a:bodyPr>
          <a:lstStyle/>
          <a:p>
            <a:r>
              <a:rPr lang="en-GB" sz="4800"/>
              <a:t>More about GenAI</a:t>
            </a:r>
            <a:endParaRPr lang="en-IN" sz="4800"/>
          </a:p>
        </p:txBody>
      </p:sp>
      <p:sp>
        <p:nvSpPr>
          <p:cNvPr id="3" name="Content Placeholder 2">
            <a:extLst>
              <a:ext uri="{FF2B5EF4-FFF2-40B4-BE49-F238E27FC236}">
                <a16:creationId xmlns:a16="http://schemas.microsoft.com/office/drawing/2014/main" id="{77F02DA1-D24D-6FFF-39DF-563715112019}"/>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400"/>
          </a:p>
          <a:p>
            <a:pPr marL="457200" lvl="0" indent="-342900" rtl="0">
              <a:spcBef>
                <a:spcPts val="0"/>
              </a:spcBef>
              <a:spcAft>
                <a:spcPts val="0"/>
              </a:spcAft>
              <a:buSzPts val="1800"/>
              <a:buChar char="●"/>
            </a:pPr>
            <a:r>
              <a:rPr lang="en-US" sz="2400"/>
              <a:t>To use GenAI, the users need to provide inputs in the form of a text, an image, a video, a design, musical notes or any other input which can be processed by the AI system.</a:t>
            </a:r>
          </a:p>
          <a:p>
            <a:pPr marL="457200" lvl="0" indent="-342900" rtl="0">
              <a:spcBef>
                <a:spcPts val="0"/>
              </a:spcBef>
              <a:spcAft>
                <a:spcPts val="0"/>
              </a:spcAft>
              <a:buSzPts val="1800"/>
              <a:buChar char="●"/>
            </a:pPr>
            <a:r>
              <a:rPr lang="en-US" sz="2400"/>
              <a:t>The text inputs by users when communicating with the AI-powered chatbots, for instance, ChatGPT are called prompts.</a:t>
            </a:r>
            <a:endParaRPr lang="en-US" sz="2400">
              <a:highlight>
                <a:schemeClr val="dk1"/>
              </a:highlight>
            </a:endParaRP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6571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2E28EB6-72EA-3DC2-D06F-DD88A50DE5B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929A98-64B7-8A0F-0595-C1697DD53D0E}"/>
              </a:ext>
            </a:extLst>
          </p:cNvPr>
          <p:cNvSpPr>
            <a:spLocks noGrp="1"/>
          </p:cNvSpPr>
          <p:nvPr>
            <p:ph type="title"/>
          </p:nvPr>
        </p:nvSpPr>
        <p:spPr>
          <a:xfrm>
            <a:off x="1043631" y="809898"/>
            <a:ext cx="9942716" cy="1554480"/>
          </a:xfrm>
        </p:spPr>
        <p:txBody>
          <a:bodyPr anchor="ctr">
            <a:normAutofit/>
          </a:bodyPr>
          <a:lstStyle/>
          <a:p>
            <a:r>
              <a:rPr lang="en-GB" sz="4800"/>
              <a:t>Use Cases of GenAI</a:t>
            </a:r>
            <a:endParaRPr lang="en-IN" sz="4800"/>
          </a:p>
        </p:txBody>
      </p:sp>
      <p:sp>
        <p:nvSpPr>
          <p:cNvPr id="3" name="Content Placeholder 2">
            <a:extLst>
              <a:ext uri="{FF2B5EF4-FFF2-40B4-BE49-F238E27FC236}">
                <a16:creationId xmlns:a16="http://schemas.microsoft.com/office/drawing/2014/main" id="{598790A1-D8E2-6851-4366-3C34322D0DD3}"/>
              </a:ext>
            </a:extLst>
          </p:cNvPr>
          <p:cNvSpPr>
            <a:spLocks noGrp="1"/>
          </p:cNvSpPr>
          <p:nvPr>
            <p:ph idx="1"/>
          </p:nvPr>
        </p:nvSpPr>
        <p:spPr>
          <a:xfrm>
            <a:off x="1045028" y="3017522"/>
            <a:ext cx="9941319" cy="3124658"/>
          </a:xfrm>
        </p:spPr>
        <p:txBody>
          <a:bodyPr anchor="ctr">
            <a:normAutofit/>
          </a:bodyPr>
          <a:lstStyle/>
          <a:p>
            <a:pPr marL="457200" lvl="0" indent="-323850" rtl="0">
              <a:spcBef>
                <a:spcPts val="0"/>
              </a:spcBef>
              <a:spcAft>
                <a:spcPts val="0"/>
              </a:spcAft>
              <a:buSzPts val="1500"/>
              <a:buChar char="●"/>
            </a:pPr>
            <a:r>
              <a:rPr lang="en-US" sz="2400"/>
              <a:t>Chatbots for customer service &amp; technical support</a:t>
            </a:r>
          </a:p>
          <a:p>
            <a:pPr marL="457200" lvl="0" indent="-323850" rtl="0">
              <a:spcBef>
                <a:spcPts val="0"/>
              </a:spcBef>
              <a:spcAft>
                <a:spcPts val="0"/>
              </a:spcAft>
              <a:buSzPts val="1500"/>
              <a:buChar char="●"/>
            </a:pPr>
            <a:r>
              <a:rPr lang="en-US" sz="2400"/>
              <a:t>Deploying </a:t>
            </a:r>
            <a:r>
              <a:rPr lang="en-US" sz="2400" u="sng">
                <a:hlinkClick r:id="rId2">
                  <a:extLst>
                    <a:ext uri="{A12FA001-AC4F-418D-AE19-62706E023703}">
                      <ahyp:hlinkClr xmlns:ahyp="http://schemas.microsoft.com/office/drawing/2018/hyperlinkcolor" val="tx"/>
                    </a:ext>
                  </a:extLst>
                </a:hlinkClick>
              </a:rPr>
              <a:t>deep fakes</a:t>
            </a:r>
            <a:r>
              <a:rPr lang="en-US" sz="2400"/>
              <a:t> (beware these or be penalised)</a:t>
            </a:r>
          </a:p>
          <a:p>
            <a:pPr marL="457200" lvl="0" indent="-323850" rtl="0">
              <a:spcBef>
                <a:spcPts val="0"/>
              </a:spcBef>
              <a:spcAft>
                <a:spcPts val="0"/>
              </a:spcAft>
              <a:buSzPts val="1500"/>
              <a:buChar char="●"/>
            </a:pPr>
            <a:r>
              <a:rPr lang="en-US" sz="2400"/>
              <a:t>Improved dubbing for movies/educational content across languages</a:t>
            </a:r>
          </a:p>
          <a:p>
            <a:pPr marL="457200" lvl="0" indent="-323850" rtl="0">
              <a:spcBef>
                <a:spcPts val="0"/>
              </a:spcBef>
              <a:spcAft>
                <a:spcPts val="0"/>
              </a:spcAft>
              <a:buSzPts val="1500"/>
              <a:buChar char="●"/>
            </a:pPr>
            <a:r>
              <a:rPr lang="en-US" sz="2400"/>
              <a:t>Writing emails, improving social profiles, resume building etc</a:t>
            </a:r>
          </a:p>
          <a:p>
            <a:pPr marL="457200" lvl="0" indent="-323850" rtl="0">
              <a:spcBef>
                <a:spcPts val="0"/>
              </a:spcBef>
              <a:spcAft>
                <a:spcPts val="0"/>
              </a:spcAft>
              <a:buSzPts val="1500"/>
              <a:buChar char="●"/>
            </a:pPr>
            <a:r>
              <a:rPr lang="en-US" sz="2400"/>
              <a:t>photorealistic art creation</a:t>
            </a:r>
          </a:p>
          <a:p>
            <a:pPr marL="457200" lvl="0" indent="-323850" rtl="0">
              <a:spcBef>
                <a:spcPts val="0"/>
              </a:spcBef>
              <a:spcAft>
                <a:spcPts val="0"/>
              </a:spcAft>
              <a:buSzPts val="1500"/>
              <a:buChar char="●"/>
            </a:pPr>
            <a:r>
              <a:rPr lang="en-US" sz="2400"/>
              <a:t>Improved product demo videos</a:t>
            </a:r>
          </a:p>
          <a:p>
            <a:pPr marL="457200" lvl="0" indent="-323850" rtl="0">
              <a:spcBef>
                <a:spcPts val="0"/>
              </a:spcBef>
              <a:spcAft>
                <a:spcPts val="0"/>
              </a:spcAft>
              <a:buSzPts val="1500"/>
              <a:buChar char="●"/>
            </a:pPr>
            <a:r>
              <a:rPr lang="en-US" sz="2400"/>
              <a:t>designing buildings and/or physical products</a:t>
            </a:r>
          </a:p>
          <a:p>
            <a:pPr marL="457200" lvl="0" indent="-323850" rtl="0">
              <a:spcBef>
                <a:spcPts val="0"/>
              </a:spcBef>
              <a:spcAft>
                <a:spcPts val="0"/>
              </a:spcAft>
              <a:buSzPts val="1500"/>
              <a:buChar char="●"/>
            </a:pPr>
            <a:r>
              <a:rPr lang="en-US" sz="2400"/>
              <a:t>New chip design optimization</a:t>
            </a:r>
          </a:p>
          <a:p>
            <a:pPr marL="457200" lvl="0" indent="-323850" rtl="0">
              <a:spcBef>
                <a:spcPts val="0"/>
              </a:spcBef>
              <a:spcAft>
                <a:spcPts val="0"/>
              </a:spcAft>
              <a:buSzPts val="1500"/>
              <a:buChar char="●"/>
            </a:pPr>
            <a:r>
              <a:rPr lang="en-US" sz="2400"/>
              <a:t>Writing custom music </a:t>
            </a:r>
            <a:endParaRPr lang="en-US" sz="2400">
              <a:highlight>
                <a:schemeClr val="dk1"/>
              </a:highlight>
            </a:endParaRP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7172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58C53F4-A9CA-9237-BF2D-8FAE8E674888}"/>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ED71F8-FD02-8742-C4FF-AD04E582083F}"/>
              </a:ext>
            </a:extLst>
          </p:cNvPr>
          <p:cNvSpPr>
            <a:spLocks noGrp="1"/>
          </p:cNvSpPr>
          <p:nvPr>
            <p:ph type="title"/>
          </p:nvPr>
        </p:nvSpPr>
        <p:spPr>
          <a:xfrm>
            <a:off x="1043631" y="809898"/>
            <a:ext cx="9942716" cy="1554480"/>
          </a:xfrm>
        </p:spPr>
        <p:txBody>
          <a:bodyPr anchor="ctr">
            <a:normAutofit/>
          </a:bodyPr>
          <a:lstStyle/>
          <a:p>
            <a:r>
              <a:rPr lang="en-GB" sz="4800"/>
              <a:t>Successful Use Cases (Best use cases 2023)</a:t>
            </a:r>
            <a:endParaRPr lang="en-IN" sz="4800"/>
          </a:p>
        </p:txBody>
      </p:sp>
      <p:sp>
        <p:nvSpPr>
          <p:cNvPr id="3" name="Content Placeholder 2">
            <a:extLst>
              <a:ext uri="{FF2B5EF4-FFF2-40B4-BE49-F238E27FC236}">
                <a16:creationId xmlns:a16="http://schemas.microsoft.com/office/drawing/2014/main" id="{19D0AC20-0E69-DB5C-0524-6A4A84164732}"/>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IN" sz="2400"/>
          </a:p>
          <a:p>
            <a:pPr marL="457200" lvl="0" indent="-355600" rtl="0">
              <a:spcBef>
                <a:spcPts val="0"/>
              </a:spcBef>
              <a:spcAft>
                <a:spcPts val="0"/>
              </a:spcAft>
              <a:buSzPts val="2000"/>
              <a:buChar char="●"/>
            </a:pPr>
            <a:r>
              <a:rPr lang="en-IN" sz="2400"/>
              <a:t>Text generation tools eg. ChatGPT, Jasper etc.</a:t>
            </a:r>
          </a:p>
          <a:p>
            <a:pPr marL="457200" lvl="0" indent="-355600" rtl="0">
              <a:spcBef>
                <a:spcPts val="0"/>
              </a:spcBef>
              <a:spcAft>
                <a:spcPts val="0"/>
              </a:spcAft>
              <a:buSzPts val="2000"/>
              <a:buChar char="●"/>
            </a:pPr>
            <a:r>
              <a:rPr lang="en-IN" sz="2400"/>
              <a:t>Image generation tools eg. DALL-E 2, Midjourney etc.</a:t>
            </a:r>
          </a:p>
          <a:p>
            <a:pPr marL="457200" lvl="0" indent="-355600" rtl="0">
              <a:spcBef>
                <a:spcPts val="0"/>
              </a:spcBef>
              <a:spcAft>
                <a:spcPts val="0"/>
              </a:spcAft>
              <a:buSzPts val="2000"/>
              <a:buChar char="●"/>
            </a:pPr>
            <a:r>
              <a:rPr lang="en-IN" sz="2400"/>
              <a:t>Music generation tools eg. Amper, Musenet etc.</a:t>
            </a:r>
          </a:p>
          <a:p>
            <a:pPr marL="457200" lvl="0" indent="-355600" rtl="0">
              <a:spcBef>
                <a:spcPts val="0"/>
              </a:spcBef>
              <a:spcAft>
                <a:spcPts val="0"/>
              </a:spcAft>
              <a:buSzPts val="2000"/>
              <a:buChar char="●"/>
            </a:pPr>
            <a:r>
              <a:rPr lang="en-IN" sz="2400"/>
              <a:t>Code generation tools eg. Codex, GitHub Copilot etc.</a:t>
            </a:r>
          </a:p>
          <a:p>
            <a:pPr marL="457200" lvl="0" indent="-355600" rtl="0">
              <a:spcBef>
                <a:spcPts val="0"/>
              </a:spcBef>
              <a:spcAft>
                <a:spcPts val="0"/>
              </a:spcAft>
              <a:buSzPts val="2000"/>
              <a:buChar char="●"/>
            </a:pPr>
            <a:r>
              <a:rPr lang="en-IN" sz="2400"/>
              <a:t>Voice tools eg. Descript, Podcast.ai etc.</a:t>
            </a:r>
          </a:p>
          <a:p>
            <a:pPr marL="457200" lvl="0" indent="-355600" rtl="0">
              <a:spcBef>
                <a:spcPts val="0"/>
              </a:spcBef>
              <a:spcAft>
                <a:spcPts val="0"/>
              </a:spcAft>
              <a:buSzPts val="2000"/>
              <a:buChar char="●"/>
            </a:pPr>
            <a:r>
              <a:rPr lang="en-IN" sz="2400"/>
              <a:t>AI chip designing tool cos eg. Google, Nvidia, Cadence etc. </a:t>
            </a: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2880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B9DF4CD-CE2D-40CC-5B85-B9A5C9A89EB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F357206-1548-1A19-6D86-27E6C703BAE4}"/>
              </a:ext>
            </a:extLst>
          </p:cNvPr>
          <p:cNvSpPr>
            <a:spLocks noGrp="1"/>
          </p:cNvSpPr>
          <p:nvPr>
            <p:ph type="title"/>
          </p:nvPr>
        </p:nvSpPr>
        <p:spPr>
          <a:xfrm>
            <a:off x="1043631" y="809898"/>
            <a:ext cx="9942716" cy="1554480"/>
          </a:xfrm>
        </p:spPr>
        <p:txBody>
          <a:bodyPr anchor="ctr">
            <a:normAutofit/>
          </a:bodyPr>
          <a:lstStyle/>
          <a:p>
            <a:r>
              <a:rPr lang="en-GB" sz="4800"/>
              <a:t>Industry Size</a:t>
            </a:r>
            <a:endParaRPr lang="en-IN" sz="4800"/>
          </a:p>
        </p:txBody>
      </p:sp>
      <p:sp>
        <p:nvSpPr>
          <p:cNvPr id="3" name="Content Placeholder 2">
            <a:extLst>
              <a:ext uri="{FF2B5EF4-FFF2-40B4-BE49-F238E27FC236}">
                <a16:creationId xmlns:a16="http://schemas.microsoft.com/office/drawing/2014/main" id="{8C8C70A4-F972-EA35-0E0C-51531114AF0D}"/>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IN" sz="2400"/>
          </a:p>
          <a:p>
            <a:pPr marL="0" lvl="0" indent="0" rtl="0">
              <a:spcBef>
                <a:spcPts val="0"/>
              </a:spcBef>
              <a:spcAft>
                <a:spcPts val="0"/>
              </a:spcAft>
              <a:buNone/>
            </a:pPr>
            <a:endParaRPr lang="en-IN" sz="2400"/>
          </a:p>
          <a:p>
            <a:pPr marL="0" lvl="0" indent="0" rtl="0">
              <a:spcBef>
                <a:spcPts val="0"/>
              </a:spcBef>
              <a:spcAft>
                <a:spcPts val="0"/>
              </a:spcAft>
              <a:buNone/>
            </a:pPr>
            <a:endParaRPr lang="en-IN" sz="2400"/>
          </a:p>
          <a:p>
            <a:pPr marL="0" lvl="0" indent="0" rtl="0">
              <a:spcBef>
                <a:spcPts val="0"/>
              </a:spcBef>
              <a:spcAft>
                <a:spcPts val="0"/>
              </a:spcAft>
              <a:buNone/>
            </a:pPr>
            <a:r>
              <a:rPr lang="en-IN" sz="2400"/>
              <a:t>US$ 43.87 B (2023)</a:t>
            </a: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7022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6D61977-4ADF-DBCB-3F6A-B58CC7B16E3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529F57-27F2-22D6-BE95-8CFE78F377F4}"/>
              </a:ext>
            </a:extLst>
          </p:cNvPr>
          <p:cNvSpPr>
            <a:spLocks noGrp="1"/>
          </p:cNvSpPr>
          <p:nvPr>
            <p:ph type="title"/>
          </p:nvPr>
        </p:nvSpPr>
        <p:spPr>
          <a:xfrm>
            <a:off x="1043631" y="809898"/>
            <a:ext cx="9942716" cy="1554480"/>
          </a:xfrm>
        </p:spPr>
        <p:txBody>
          <a:bodyPr anchor="ctr">
            <a:normAutofit/>
          </a:bodyPr>
          <a:lstStyle/>
          <a:p>
            <a:r>
              <a:rPr lang="en-GB" sz="4800"/>
              <a:t>Projected Industry Size</a:t>
            </a:r>
            <a:endParaRPr lang="en-IN" sz="4800"/>
          </a:p>
        </p:txBody>
      </p:sp>
      <p:sp>
        <p:nvSpPr>
          <p:cNvPr id="3" name="Content Placeholder 2">
            <a:extLst>
              <a:ext uri="{FF2B5EF4-FFF2-40B4-BE49-F238E27FC236}">
                <a16:creationId xmlns:a16="http://schemas.microsoft.com/office/drawing/2014/main" id="{975F9A1E-3EA9-1CA5-1368-37816ACF02FA}"/>
              </a:ext>
            </a:extLst>
          </p:cNvPr>
          <p:cNvSpPr>
            <a:spLocks noGrp="1"/>
          </p:cNvSpPr>
          <p:nvPr>
            <p:ph idx="1"/>
          </p:nvPr>
        </p:nvSpPr>
        <p:spPr>
          <a:xfrm>
            <a:off x="1045028" y="3017522"/>
            <a:ext cx="9941319" cy="3124658"/>
          </a:xfrm>
        </p:spPr>
        <p:txBody>
          <a:bodyPr anchor="ctr">
            <a:normAutofit/>
          </a:bodyPr>
          <a:lstStyle/>
          <a:p>
            <a:pPr marL="0" lvl="0" indent="0" rtl="0">
              <a:spcBef>
                <a:spcPts val="0"/>
              </a:spcBef>
              <a:spcAft>
                <a:spcPts val="0"/>
              </a:spcAft>
              <a:buNone/>
            </a:pPr>
            <a:endParaRPr lang="en-US" sz="2400"/>
          </a:p>
          <a:p>
            <a:pPr marL="0" lvl="0" indent="0" rtl="0">
              <a:spcBef>
                <a:spcPts val="0"/>
              </a:spcBef>
              <a:spcAft>
                <a:spcPts val="0"/>
              </a:spcAft>
              <a:buNone/>
            </a:pPr>
            <a:endParaRPr lang="en-US" sz="2400"/>
          </a:p>
          <a:p>
            <a:pPr marL="0" lvl="0" indent="0" rtl="0">
              <a:spcBef>
                <a:spcPts val="0"/>
              </a:spcBef>
              <a:spcAft>
                <a:spcPts val="0"/>
              </a:spcAft>
              <a:buNone/>
            </a:pPr>
            <a:endParaRPr lang="en-US" sz="2400"/>
          </a:p>
          <a:p>
            <a:pPr marL="0" lvl="0" indent="0" rtl="0">
              <a:spcBef>
                <a:spcPts val="0"/>
              </a:spcBef>
              <a:spcAft>
                <a:spcPts val="0"/>
              </a:spcAft>
              <a:buNone/>
            </a:pPr>
            <a:r>
              <a:rPr lang="en-US" sz="2400" u="sng">
                <a:hlinkClick r:id="rId2"/>
              </a:rPr>
              <a:t>Projected Industry size</a:t>
            </a:r>
            <a:r>
              <a:rPr lang="en-US" sz="2400"/>
              <a:t> (2030) → US$ 667.96 B (at a 47.5% CAGR) </a:t>
            </a:r>
          </a:p>
          <a:p>
            <a:endParaRPr lang="en-IN" sz="2400"/>
          </a:p>
        </p:txBody>
      </p:sp>
      <p:cxnSp>
        <p:nvCxnSpPr>
          <p:cNvPr id="17" name="Straight Connector 16">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02742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393</Words>
  <Application>Microsoft Office PowerPoint</Application>
  <PresentationFormat>Widescreen</PresentationFormat>
  <Paragraphs>54</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Aptos</vt:lpstr>
      <vt:lpstr>Aptos Display</vt:lpstr>
      <vt:lpstr>Arial</vt:lpstr>
      <vt:lpstr>Office Theme</vt:lpstr>
      <vt:lpstr>Advanced Prompt Engineering - Ch 3 → What is GenAI? </vt:lpstr>
      <vt:lpstr>AGENDA</vt:lpstr>
      <vt:lpstr>Definition</vt:lpstr>
      <vt:lpstr>More about GenAI</vt:lpstr>
      <vt:lpstr>More about GenAI</vt:lpstr>
      <vt:lpstr>Use Cases of GenAI</vt:lpstr>
      <vt:lpstr>Successful Use Cases (Best use cases 2023)</vt:lpstr>
      <vt:lpstr>Industry Size</vt:lpstr>
      <vt:lpstr>Projected Industry Size</vt:lpstr>
      <vt:lpstr>AGENDA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Msoffice602</dc:creator>
  <cp:lastModifiedBy>Msoffice602</cp:lastModifiedBy>
  <cp:revision>7</cp:revision>
  <dcterms:created xsi:type="dcterms:W3CDTF">2025-01-09T16:23:50Z</dcterms:created>
  <dcterms:modified xsi:type="dcterms:W3CDTF">2025-01-16T12:27:43Z</dcterms:modified>
</cp:coreProperties>
</file>