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4" d="100"/>
          <a:sy n="64" d="100"/>
        </p:scale>
        <p:origin x="66"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320FCA-0C6D-385C-F600-0C4C223B040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0CA80B8B-CAAC-57E6-FFAE-42FF01ECF19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E52B56FA-D456-627F-7C74-6316F49FECD8}"/>
              </a:ext>
            </a:extLst>
          </p:cNvPr>
          <p:cNvSpPr>
            <a:spLocks noGrp="1"/>
          </p:cNvSpPr>
          <p:nvPr>
            <p:ph type="dt" sz="half" idx="10"/>
          </p:nvPr>
        </p:nvSpPr>
        <p:spPr/>
        <p:txBody>
          <a:bodyPr/>
          <a:lstStyle/>
          <a:p>
            <a:fld id="{4F6974E4-B0D6-4AF7-AEB2-2BEF6A2FF351}" type="datetimeFigureOut">
              <a:rPr lang="en-IN" smtClean="0"/>
              <a:t>09-01-2025</a:t>
            </a:fld>
            <a:endParaRPr lang="en-IN"/>
          </a:p>
        </p:txBody>
      </p:sp>
      <p:sp>
        <p:nvSpPr>
          <p:cNvPr id="5" name="Footer Placeholder 4">
            <a:extLst>
              <a:ext uri="{FF2B5EF4-FFF2-40B4-BE49-F238E27FC236}">
                <a16:creationId xmlns:a16="http://schemas.microsoft.com/office/drawing/2014/main" id="{32E2248D-6406-162B-48E2-4666B9C813FA}"/>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A9E9133D-D822-104C-064A-B34404026959}"/>
              </a:ext>
            </a:extLst>
          </p:cNvPr>
          <p:cNvSpPr>
            <a:spLocks noGrp="1"/>
          </p:cNvSpPr>
          <p:nvPr>
            <p:ph type="sldNum" sz="quarter" idx="12"/>
          </p:nvPr>
        </p:nvSpPr>
        <p:spPr/>
        <p:txBody>
          <a:bodyPr/>
          <a:lstStyle/>
          <a:p>
            <a:fld id="{E05ECAC8-4257-4E41-8554-69B4687A5C49}" type="slidenum">
              <a:rPr lang="en-IN" smtClean="0"/>
              <a:t>‹#›</a:t>
            </a:fld>
            <a:endParaRPr lang="en-IN"/>
          </a:p>
        </p:txBody>
      </p:sp>
    </p:spTree>
    <p:extLst>
      <p:ext uri="{BB962C8B-B14F-4D97-AF65-F5344CB8AC3E}">
        <p14:creationId xmlns:p14="http://schemas.microsoft.com/office/powerpoint/2010/main" val="38597163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7C1280-4E3D-8872-F78E-556855F319AB}"/>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231DB83F-B7C9-CDB5-58A2-B9626C6BE90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B1015F7A-B1CA-D220-797B-F23A496FC183}"/>
              </a:ext>
            </a:extLst>
          </p:cNvPr>
          <p:cNvSpPr>
            <a:spLocks noGrp="1"/>
          </p:cNvSpPr>
          <p:nvPr>
            <p:ph type="dt" sz="half" idx="10"/>
          </p:nvPr>
        </p:nvSpPr>
        <p:spPr/>
        <p:txBody>
          <a:bodyPr/>
          <a:lstStyle/>
          <a:p>
            <a:fld id="{4F6974E4-B0D6-4AF7-AEB2-2BEF6A2FF351}" type="datetimeFigureOut">
              <a:rPr lang="en-IN" smtClean="0"/>
              <a:t>09-01-2025</a:t>
            </a:fld>
            <a:endParaRPr lang="en-IN"/>
          </a:p>
        </p:txBody>
      </p:sp>
      <p:sp>
        <p:nvSpPr>
          <p:cNvPr id="5" name="Footer Placeholder 4">
            <a:extLst>
              <a:ext uri="{FF2B5EF4-FFF2-40B4-BE49-F238E27FC236}">
                <a16:creationId xmlns:a16="http://schemas.microsoft.com/office/drawing/2014/main" id="{3151E9EC-3D2E-4BA6-CDC2-8E9647A4DE04}"/>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B7CE77A4-3FD5-65F9-46C3-B8692E502BED}"/>
              </a:ext>
            </a:extLst>
          </p:cNvPr>
          <p:cNvSpPr>
            <a:spLocks noGrp="1"/>
          </p:cNvSpPr>
          <p:nvPr>
            <p:ph type="sldNum" sz="quarter" idx="12"/>
          </p:nvPr>
        </p:nvSpPr>
        <p:spPr/>
        <p:txBody>
          <a:bodyPr/>
          <a:lstStyle/>
          <a:p>
            <a:fld id="{E05ECAC8-4257-4E41-8554-69B4687A5C49}" type="slidenum">
              <a:rPr lang="en-IN" smtClean="0"/>
              <a:t>‹#›</a:t>
            </a:fld>
            <a:endParaRPr lang="en-IN"/>
          </a:p>
        </p:txBody>
      </p:sp>
    </p:spTree>
    <p:extLst>
      <p:ext uri="{BB962C8B-B14F-4D97-AF65-F5344CB8AC3E}">
        <p14:creationId xmlns:p14="http://schemas.microsoft.com/office/powerpoint/2010/main" val="42529411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737335E-DB76-7991-EE9F-26F174DE34E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A2C9EF4A-4BB1-5A02-A766-AFA5996DE72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C48B6367-4E34-ABFA-1DA8-56E092A6DC94}"/>
              </a:ext>
            </a:extLst>
          </p:cNvPr>
          <p:cNvSpPr>
            <a:spLocks noGrp="1"/>
          </p:cNvSpPr>
          <p:nvPr>
            <p:ph type="dt" sz="half" idx="10"/>
          </p:nvPr>
        </p:nvSpPr>
        <p:spPr/>
        <p:txBody>
          <a:bodyPr/>
          <a:lstStyle/>
          <a:p>
            <a:fld id="{4F6974E4-B0D6-4AF7-AEB2-2BEF6A2FF351}" type="datetimeFigureOut">
              <a:rPr lang="en-IN" smtClean="0"/>
              <a:t>09-01-2025</a:t>
            </a:fld>
            <a:endParaRPr lang="en-IN"/>
          </a:p>
        </p:txBody>
      </p:sp>
      <p:sp>
        <p:nvSpPr>
          <p:cNvPr id="5" name="Footer Placeholder 4">
            <a:extLst>
              <a:ext uri="{FF2B5EF4-FFF2-40B4-BE49-F238E27FC236}">
                <a16:creationId xmlns:a16="http://schemas.microsoft.com/office/drawing/2014/main" id="{2B9D4B0E-F57D-637B-084C-90BA2D3C623C}"/>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88359832-034E-088C-52D3-4B071A46CF3F}"/>
              </a:ext>
            </a:extLst>
          </p:cNvPr>
          <p:cNvSpPr>
            <a:spLocks noGrp="1"/>
          </p:cNvSpPr>
          <p:nvPr>
            <p:ph type="sldNum" sz="quarter" idx="12"/>
          </p:nvPr>
        </p:nvSpPr>
        <p:spPr/>
        <p:txBody>
          <a:bodyPr/>
          <a:lstStyle/>
          <a:p>
            <a:fld id="{E05ECAC8-4257-4E41-8554-69B4687A5C49}" type="slidenum">
              <a:rPr lang="en-IN" smtClean="0"/>
              <a:t>‹#›</a:t>
            </a:fld>
            <a:endParaRPr lang="en-IN"/>
          </a:p>
        </p:txBody>
      </p:sp>
    </p:spTree>
    <p:extLst>
      <p:ext uri="{BB962C8B-B14F-4D97-AF65-F5344CB8AC3E}">
        <p14:creationId xmlns:p14="http://schemas.microsoft.com/office/powerpoint/2010/main" val="150820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FD8C6B-DF37-87B4-3DDE-24EE585476EE}"/>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6A244710-867A-7175-2396-44769B7CE7A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318ACEA8-F238-D6BE-5E2D-C797B9290116}"/>
              </a:ext>
            </a:extLst>
          </p:cNvPr>
          <p:cNvSpPr>
            <a:spLocks noGrp="1"/>
          </p:cNvSpPr>
          <p:nvPr>
            <p:ph type="dt" sz="half" idx="10"/>
          </p:nvPr>
        </p:nvSpPr>
        <p:spPr/>
        <p:txBody>
          <a:bodyPr/>
          <a:lstStyle/>
          <a:p>
            <a:fld id="{4F6974E4-B0D6-4AF7-AEB2-2BEF6A2FF351}" type="datetimeFigureOut">
              <a:rPr lang="en-IN" smtClean="0"/>
              <a:t>09-01-2025</a:t>
            </a:fld>
            <a:endParaRPr lang="en-IN"/>
          </a:p>
        </p:txBody>
      </p:sp>
      <p:sp>
        <p:nvSpPr>
          <p:cNvPr id="5" name="Footer Placeholder 4">
            <a:extLst>
              <a:ext uri="{FF2B5EF4-FFF2-40B4-BE49-F238E27FC236}">
                <a16:creationId xmlns:a16="http://schemas.microsoft.com/office/drawing/2014/main" id="{05BBB26E-308D-1F67-1DD1-DBD9A0705089}"/>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06FD4996-36F8-BF2A-5351-C8D3580A8957}"/>
              </a:ext>
            </a:extLst>
          </p:cNvPr>
          <p:cNvSpPr>
            <a:spLocks noGrp="1"/>
          </p:cNvSpPr>
          <p:nvPr>
            <p:ph type="sldNum" sz="quarter" idx="12"/>
          </p:nvPr>
        </p:nvSpPr>
        <p:spPr/>
        <p:txBody>
          <a:bodyPr/>
          <a:lstStyle/>
          <a:p>
            <a:fld id="{E05ECAC8-4257-4E41-8554-69B4687A5C49}" type="slidenum">
              <a:rPr lang="en-IN" smtClean="0"/>
              <a:t>‹#›</a:t>
            </a:fld>
            <a:endParaRPr lang="en-IN"/>
          </a:p>
        </p:txBody>
      </p:sp>
    </p:spTree>
    <p:extLst>
      <p:ext uri="{BB962C8B-B14F-4D97-AF65-F5344CB8AC3E}">
        <p14:creationId xmlns:p14="http://schemas.microsoft.com/office/powerpoint/2010/main" val="897384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89A21C-949B-F944-D5F0-509BF5EBB9B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73035A44-C7DF-AD5D-472F-B2A33242C2F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672F4CB-C069-5A24-6E5C-3673C8E59F09}"/>
              </a:ext>
            </a:extLst>
          </p:cNvPr>
          <p:cNvSpPr>
            <a:spLocks noGrp="1"/>
          </p:cNvSpPr>
          <p:nvPr>
            <p:ph type="dt" sz="half" idx="10"/>
          </p:nvPr>
        </p:nvSpPr>
        <p:spPr/>
        <p:txBody>
          <a:bodyPr/>
          <a:lstStyle/>
          <a:p>
            <a:fld id="{4F6974E4-B0D6-4AF7-AEB2-2BEF6A2FF351}" type="datetimeFigureOut">
              <a:rPr lang="en-IN" smtClean="0"/>
              <a:t>09-01-2025</a:t>
            </a:fld>
            <a:endParaRPr lang="en-IN"/>
          </a:p>
        </p:txBody>
      </p:sp>
      <p:sp>
        <p:nvSpPr>
          <p:cNvPr id="5" name="Footer Placeholder 4">
            <a:extLst>
              <a:ext uri="{FF2B5EF4-FFF2-40B4-BE49-F238E27FC236}">
                <a16:creationId xmlns:a16="http://schemas.microsoft.com/office/drawing/2014/main" id="{1597F42F-02DA-B3AB-7EA9-C2F52E0819F4}"/>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DD0A1CC4-444C-FBBC-97C9-DAA9C4AC4C9A}"/>
              </a:ext>
            </a:extLst>
          </p:cNvPr>
          <p:cNvSpPr>
            <a:spLocks noGrp="1"/>
          </p:cNvSpPr>
          <p:nvPr>
            <p:ph type="sldNum" sz="quarter" idx="12"/>
          </p:nvPr>
        </p:nvSpPr>
        <p:spPr/>
        <p:txBody>
          <a:bodyPr/>
          <a:lstStyle/>
          <a:p>
            <a:fld id="{E05ECAC8-4257-4E41-8554-69B4687A5C49}" type="slidenum">
              <a:rPr lang="en-IN" smtClean="0"/>
              <a:t>‹#›</a:t>
            </a:fld>
            <a:endParaRPr lang="en-IN"/>
          </a:p>
        </p:txBody>
      </p:sp>
    </p:spTree>
    <p:extLst>
      <p:ext uri="{BB962C8B-B14F-4D97-AF65-F5344CB8AC3E}">
        <p14:creationId xmlns:p14="http://schemas.microsoft.com/office/powerpoint/2010/main" val="21755400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3707C4-EC41-8F79-3E3F-5ADBB332E621}"/>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8BFFDE7D-E812-C653-B5A1-3A5B3AF082B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1C254078-01C2-1B6A-5652-F071D86CB6A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2C8ECA93-0E39-5E8D-7BAC-75917359023C}"/>
              </a:ext>
            </a:extLst>
          </p:cNvPr>
          <p:cNvSpPr>
            <a:spLocks noGrp="1"/>
          </p:cNvSpPr>
          <p:nvPr>
            <p:ph type="dt" sz="half" idx="10"/>
          </p:nvPr>
        </p:nvSpPr>
        <p:spPr/>
        <p:txBody>
          <a:bodyPr/>
          <a:lstStyle/>
          <a:p>
            <a:fld id="{4F6974E4-B0D6-4AF7-AEB2-2BEF6A2FF351}" type="datetimeFigureOut">
              <a:rPr lang="en-IN" smtClean="0"/>
              <a:t>09-01-2025</a:t>
            </a:fld>
            <a:endParaRPr lang="en-IN"/>
          </a:p>
        </p:txBody>
      </p:sp>
      <p:sp>
        <p:nvSpPr>
          <p:cNvPr id="6" name="Footer Placeholder 5">
            <a:extLst>
              <a:ext uri="{FF2B5EF4-FFF2-40B4-BE49-F238E27FC236}">
                <a16:creationId xmlns:a16="http://schemas.microsoft.com/office/drawing/2014/main" id="{6D732A0E-EAA8-F832-38E1-B7F25F632EE4}"/>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64065E5A-4FFD-7087-9AD7-45832D38F0FF}"/>
              </a:ext>
            </a:extLst>
          </p:cNvPr>
          <p:cNvSpPr>
            <a:spLocks noGrp="1"/>
          </p:cNvSpPr>
          <p:nvPr>
            <p:ph type="sldNum" sz="quarter" idx="12"/>
          </p:nvPr>
        </p:nvSpPr>
        <p:spPr/>
        <p:txBody>
          <a:bodyPr/>
          <a:lstStyle/>
          <a:p>
            <a:fld id="{E05ECAC8-4257-4E41-8554-69B4687A5C49}" type="slidenum">
              <a:rPr lang="en-IN" smtClean="0"/>
              <a:t>‹#›</a:t>
            </a:fld>
            <a:endParaRPr lang="en-IN"/>
          </a:p>
        </p:txBody>
      </p:sp>
    </p:spTree>
    <p:extLst>
      <p:ext uri="{BB962C8B-B14F-4D97-AF65-F5344CB8AC3E}">
        <p14:creationId xmlns:p14="http://schemas.microsoft.com/office/powerpoint/2010/main" val="24598807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1843D-0D35-84B8-AABC-85D7A69D768B}"/>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3BDCF1D8-9B61-44E3-0FDC-AA39DC4F1AD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5F8E7AA-B63E-D901-F25B-D5EC800A5C7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99611D72-24C8-5E35-3879-9A3C927E15F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3FBD3D3-184F-BB64-FF9C-42AA1A23062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C11A3002-2F94-CE46-68E9-765D02182727}"/>
              </a:ext>
            </a:extLst>
          </p:cNvPr>
          <p:cNvSpPr>
            <a:spLocks noGrp="1"/>
          </p:cNvSpPr>
          <p:nvPr>
            <p:ph type="dt" sz="half" idx="10"/>
          </p:nvPr>
        </p:nvSpPr>
        <p:spPr/>
        <p:txBody>
          <a:bodyPr/>
          <a:lstStyle/>
          <a:p>
            <a:fld id="{4F6974E4-B0D6-4AF7-AEB2-2BEF6A2FF351}" type="datetimeFigureOut">
              <a:rPr lang="en-IN" smtClean="0"/>
              <a:t>09-01-2025</a:t>
            </a:fld>
            <a:endParaRPr lang="en-IN"/>
          </a:p>
        </p:txBody>
      </p:sp>
      <p:sp>
        <p:nvSpPr>
          <p:cNvPr id="8" name="Footer Placeholder 7">
            <a:extLst>
              <a:ext uri="{FF2B5EF4-FFF2-40B4-BE49-F238E27FC236}">
                <a16:creationId xmlns:a16="http://schemas.microsoft.com/office/drawing/2014/main" id="{75476718-3506-87B2-FAF3-D9D96E51DB23}"/>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3A4ECC64-5B74-DA28-B68A-D53C0CF0D554}"/>
              </a:ext>
            </a:extLst>
          </p:cNvPr>
          <p:cNvSpPr>
            <a:spLocks noGrp="1"/>
          </p:cNvSpPr>
          <p:nvPr>
            <p:ph type="sldNum" sz="quarter" idx="12"/>
          </p:nvPr>
        </p:nvSpPr>
        <p:spPr/>
        <p:txBody>
          <a:bodyPr/>
          <a:lstStyle/>
          <a:p>
            <a:fld id="{E05ECAC8-4257-4E41-8554-69B4687A5C49}" type="slidenum">
              <a:rPr lang="en-IN" smtClean="0"/>
              <a:t>‹#›</a:t>
            </a:fld>
            <a:endParaRPr lang="en-IN"/>
          </a:p>
        </p:txBody>
      </p:sp>
    </p:spTree>
    <p:extLst>
      <p:ext uri="{BB962C8B-B14F-4D97-AF65-F5344CB8AC3E}">
        <p14:creationId xmlns:p14="http://schemas.microsoft.com/office/powerpoint/2010/main" val="37146491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A752A0-616A-EF55-051A-23DB95093021}"/>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8D1222B4-2DD3-D4B5-673F-198CD70F785E}"/>
              </a:ext>
            </a:extLst>
          </p:cNvPr>
          <p:cNvSpPr>
            <a:spLocks noGrp="1"/>
          </p:cNvSpPr>
          <p:nvPr>
            <p:ph type="dt" sz="half" idx="10"/>
          </p:nvPr>
        </p:nvSpPr>
        <p:spPr/>
        <p:txBody>
          <a:bodyPr/>
          <a:lstStyle/>
          <a:p>
            <a:fld id="{4F6974E4-B0D6-4AF7-AEB2-2BEF6A2FF351}" type="datetimeFigureOut">
              <a:rPr lang="en-IN" smtClean="0"/>
              <a:t>09-01-2025</a:t>
            </a:fld>
            <a:endParaRPr lang="en-IN"/>
          </a:p>
        </p:txBody>
      </p:sp>
      <p:sp>
        <p:nvSpPr>
          <p:cNvPr id="4" name="Footer Placeholder 3">
            <a:extLst>
              <a:ext uri="{FF2B5EF4-FFF2-40B4-BE49-F238E27FC236}">
                <a16:creationId xmlns:a16="http://schemas.microsoft.com/office/drawing/2014/main" id="{29E60F7A-0144-8E83-4C42-71F1877F8911}"/>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D3A9B422-DBCA-C343-2A9C-0F1A55FFD08B}"/>
              </a:ext>
            </a:extLst>
          </p:cNvPr>
          <p:cNvSpPr>
            <a:spLocks noGrp="1"/>
          </p:cNvSpPr>
          <p:nvPr>
            <p:ph type="sldNum" sz="quarter" idx="12"/>
          </p:nvPr>
        </p:nvSpPr>
        <p:spPr/>
        <p:txBody>
          <a:bodyPr/>
          <a:lstStyle/>
          <a:p>
            <a:fld id="{E05ECAC8-4257-4E41-8554-69B4687A5C49}" type="slidenum">
              <a:rPr lang="en-IN" smtClean="0"/>
              <a:t>‹#›</a:t>
            </a:fld>
            <a:endParaRPr lang="en-IN"/>
          </a:p>
        </p:txBody>
      </p:sp>
    </p:spTree>
    <p:extLst>
      <p:ext uri="{BB962C8B-B14F-4D97-AF65-F5344CB8AC3E}">
        <p14:creationId xmlns:p14="http://schemas.microsoft.com/office/powerpoint/2010/main" val="17079660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CAF93C8-9656-7709-5B22-5C1BC07A0C1D}"/>
              </a:ext>
            </a:extLst>
          </p:cNvPr>
          <p:cNvSpPr>
            <a:spLocks noGrp="1"/>
          </p:cNvSpPr>
          <p:nvPr>
            <p:ph type="dt" sz="half" idx="10"/>
          </p:nvPr>
        </p:nvSpPr>
        <p:spPr/>
        <p:txBody>
          <a:bodyPr/>
          <a:lstStyle/>
          <a:p>
            <a:fld id="{4F6974E4-B0D6-4AF7-AEB2-2BEF6A2FF351}" type="datetimeFigureOut">
              <a:rPr lang="en-IN" smtClean="0"/>
              <a:t>09-01-2025</a:t>
            </a:fld>
            <a:endParaRPr lang="en-IN"/>
          </a:p>
        </p:txBody>
      </p:sp>
      <p:sp>
        <p:nvSpPr>
          <p:cNvPr id="3" name="Footer Placeholder 2">
            <a:extLst>
              <a:ext uri="{FF2B5EF4-FFF2-40B4-BE49-F238E27FC236}">
                <a16:creationId xmlns:a16="http://schemas.microsoft.com/office/drawing/2014/main" id="{84617D7D-5207-CD68-C5AD-A7FB3E6F6A33}"/>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6FD7DFC7-7FC5-13AB-B3C3-F84BD1D86CBA}"/>
              </a:ext>
            </a:extLst>
          </p:cNvPr>
          <p:cNvSpPr>
            <a:spLocks noGrp="1"/>
          </p:cNvSpPr>
          <p:nvPr>
            <p:ph type="sldNum" sz="quarter" idx="12"/>
          </p:nvPr>
        </p:nvSpPr>
        <p:spPr/>
        <p:txBody>
          <a:bodyPr/>
          <a:lstStyle/>
          <a:p>
            <a:fld id="{E05ECAC8-4257-4E41-8554-69B4687A5C49}" type="slidenum">
              <a:rPr lang="en-IN" smtClean="0"/>
              <a:t>‹#›</a:t>
            </a:fld>
            <a:endParaRPr lang="en-IN"/>
          </a:p>
        </p:txBody>
      </p:sp>
    </p:spTree>
    <p:extLst>
      <p:ext uri="{BB962C8B-B14F-4D97-AF65-F5344CB8AC3E}">
        <p14:creationId xmlns:p14="http://schemas.microsoft.com/office/powerpoint/2010/main" val="9208375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D5A046-A4EB-71F9-A269-B3A30453850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0B13F881-445F-20DA-50D8-B1B0D2E4822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C9C6A36D-1C5A-3BFE-DA12-1BC35385F60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1669AB4-5B07-8115-82AB-FA8BCBD37784}"/>
              </a:ext>
            </a:extLst>
          </p:cNvPr>
          <p:cNvSpPr>
            <a:spLocks noGrp="1"/>
          </p:cNvSpPr>
          <p:nvPr>
            <p:ph type="dt" sz="half" idx="10"/>
          </p:nvPr>
        </p:nvSpPr>
        <p:spPr/>
        <p:txBody>
          <a:bodyPr/>
          <a:lstStyle/>
          <a:p>
            <a:fld id="{4F6974E4-B0D6-4AF7-AEB2-2BEF6A2FF351}" type="datetimeFigureOut">
              <a:rPr lang="en-IN" smtClean="0"/>
              <a:t>09-01-2025</a:t>
            </a:fld>
            <a:endParaRPr lang="en-IN"/>
          </a:p>
        </p:txBody>
      </p:sp>
      <p:sp>
        <p:nvSpPr>
          <p:cNvPr id="6" name="Footer Placeholder 5">
            <a:extLst>
              <a:ext uri="{FF2B5EF4-FFF2-40B4-BE49-F238E27FC236}">
                <a16:creationId xmlns:a16="http://schemas.microsoft.com/office/drawing/2014/main" id="{CAE368BC-5259-6D4B-D630-55947B87C666}"/>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50A781C8-888B-C472-DF9D-FB3B8FF087DF}"/>
              </a:ext>
            </a:extLst>
          </p:cNvPr>
          <p:cNvSpPr>
            <a:spLocks noGrp="1"/>
          </p:cNvSpPr>
          <p:nvPr>
            <p:ph type="sldNum" sz="quarter" idx="12"/>
          </p:nvPr>
        </p:nvSpPr>
        <p:spPr/>
        <p:txBody>
          <a:bodyPr/>
          <a:lstStyle/>
          <a:p>
            <a:fld id="{E05ECAC8-4257-4E41-8554-69B4687A5C49}" type="slidenum">
              <a:rPr lang="en-IN" smtClean="0"/>
              <a:t>‹#›</a:t>
            </a:fld>
            <a:endParaRPr lang="en-IN"/>
          </a:p>
        </p:txBody>
      </p:sp>
    </p:spTree>
    <p:extLst>
      <p:ext uri="{BB962C8B-B14F-4D97-AF65-F5344CB8AC3E}">
        <p14:creationId xmlns:p14="http://schemas.microsoft.com/office/powerpoint/2010/main" val="28610885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17BE70-3921-9CE1-AB4E-B9BA38E6558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866525F7-5A7C-8108-4FCE-6C4CD04A03A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894FF07D-DB9C-7C4D-2B68-47D341B53FE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D3D10C7-4AD6-348A-3651-D0D2E69DB535}"/>
              </a:ext>
            </a:extLst>
          </p:cNvPr>
          <p:cNvSpPr>
            <a:spLocks noGrp="1"/>
          </p:cNvSpPr>
          <p:nvPr>
            <p:ph type="dt" sz="half" idx="10"/>
          </p:nvPr>
        </p:nvSpPr>
        <p:spPr/>
        <p:txBody>
          <a:bodyPr/>
          <a:lstStyle/>
          <a:p>
            <a:fld id="{4F6974E4-B0D6-4AF7-AEB2-2BEF6A2FF351}" type="datetimeFigureOut">
              <a:rPr lang="en-IN" smtClean="0"/>
              <a:t>09-01-2025</a:t>
            </a:fld>
            <a:endParaRPr lang="en-IN"/>
          </a:p>
        </p:txBody>
      </p:sp>
      <p:sp>
        <p:nvSpPr>
          <p:cNvPr id="6" name="Footer Placeholder 5">
            <a:extLst>
              <a:ext uri="{FF2B5EF4-FFF2-40B4-BE49-F238E27FC236}">
                <a16:creationId xmlns:a16="http://schemas.microsoft.com/office/drawing/2014/main" id="{A7B92711-A390-DE12-611C-CB30CDE75A7B}"/>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C6C5DFD2-1B6A-CA2A-FC7B-F9617D947E50}"/>
              </a:ext>
            </a:extLst>
          </p:cNvPr>
          <p:cNvSpPr>
            <a:spLocks noGrp="1"/>
          </p:cNvSpPr>
          <p:nvPr>
            <p:ph type="sldNum" sz="quarter" idx="12"/>
          </p:nvPr>
        </p:nvSpPr>
        <p:spPr/>
        <p:txBody>
          <a:bodyPr/>
          <a:lstStyle/>
          <a:p>
            <a:fld id="{E05ECAC8-4257-4E41-8554-69B4687A5C49}" type="slidenum">
              <a:rPr lang="en-IN" smtClean="0"/>
              <a:t>‹#›</a:t>
            </a:fld>
            <a:endParaRPr lang="en-IN"/>
          </a:p>
        </p:txBody>
      </p:sp>
    </p:spTree>
    <p:extLst>
      <p:ext uri="{BB962C8B-B14F-4D97-AF65-F5344CB8AC3E}">
        <p14:creationId xmlns:p14="http://schemas.microsoft.com/office/powerpoint/2010/main" val="34231550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972269B-8FA1-DDA8-2813-CFF57474FC3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8050117A-D9DD-1F06-648F-B5EC8A68B70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F200CF00-7FDA-DE73-5C7F-BDC80D9FF7A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F6974E4-B0D6-4AF7-AEB2-2BEF6A2FF351}" type="datetimeFigureOut">
              <a:rPr lang="en-IN" smtClean="0"/>
              <a:t>09-01-2025</a:t>
            </a:fld>
            <a:endParaRPr lang="en-IN"/>
          </a:p>
        </p:txBody>
      </p:sp>
      <p:sp>
        <p:nvSpPr>
          <p:cNvPr id="5" name="Footer Placeholder 4">
            <a:extLst>
              <a:ext uri="{FF2B5EF4-FFF2-40B4-BE49-F238E27FC236}">
                <a16:creationId xmlns:a16="http://schemas.microsoft.com/office/drawing/2014/main" id="{EDE20211-4F1F-69C2-9A00-772091C024F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IN"/>
          </a:p>
        </p:txBody>
      </p:sp>
      <p:sp>
        <p:nvSpPr>
          <p:cNvPr id="6" name="Slide Number Placeholder 5">
            <a:extLst>
              <a:ext uri="{FF2B5EF4-FFF2-40B4-BE49-F238E27FC236}">
                <a16:creationId xmlns:a16="http://schemas.microsoft.com/office/drawing/2014/main" id="{3D9AD045-0870-B5C2-C8C5-BB3E45AFFC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05ECAC8-4257-4E41-8554-69B4687A5C49}" type="slidenum">
              <a:rPr lang="en-IN" smtClean="0"/>
              <a:t>‹#›</a:t>
            </a:fld>
            <a:endParaRPr lang="en-IN"/>
          </a:p>
        </p:txBody>
      </p:sp>
    </p:spTree>
    <p:extLst>
      <p:ext uri="{BB962C8B-B14F-4D97-AF65-F5344CB8AC3E}">
        <p14:creationId xmlns:p14="http://schemas.microsoft.com/office/powerpoint/2010/main" val="960620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explodingtopics.com/blog/ai-market-size-stats"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9095C1F4-AE7F-44E4-8693-40D3D68311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8734DDD3-F723-4DD3-8ABE-EC0B2AC87D7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522324" y="-15978"/>
            <a:ext cx="7147352" cy="5876916"/>
            <a:chOff x="329184" y="-99107"/>
            <a:chExt cx="524256" cy="5876916"/>
          </a:xfrm>
        </p:grpSpPr>
        <p:cxnSp>
          <p:nvCxnSpPr>
            <p:cNvPr id="10" name="Straight Connector 9">
              <a:extLst>
                <a:ext uri="{FF2B5EF4-FFF2-40B4-BE49-F238E27FC236}">
                  <a16:creationId xmlns:a16="http://schemas.microsoft.com/office/drawing/2014/main" id="{F7C8EA93-3210-4C62-99E9-153C275E3A87}"/>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flipH="1">
              <a:off x="329184" y="5777809"/>
              <a:ext cx="523824" cy="0"/>
            </a:xfrm>
            <a:prstGeom prst="line">
              <a:avLst/>
            </a:prstGeom>
            <a:ln w="1524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5EB7D2A2-F448-44D4-938C-DC84CBCB3B1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29184" y="-99107"/>
              <a:ext cx="524256" cy="563122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3" name="Rectangle 12">
            <a:extLst>
              <a:ext uri="{FF2B5EF4-FFF2-40B4-BE49-F238E27FC236}">
                <a16:creationId xmlns:a16="http://schemas.microsoft.com/office/drawing/2014/main" id="{871AEA07-1E14-44B4-8E55-64EF049CD6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6464" y="1055718"/>
            <a:ext cx="10999072" cy="3358344"/>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BAE4526-3994-3D53-B782-6047FF456EF6}"/>
              </a:ext>
            </a:extLst>
          </p:cNvPr>
          <p:cNvSpPr>
            <a:spLocks noGrp="1"/>
          </p:cNvSpPr>
          <p:nvPr>
            <p:ph type="ctrTitle"/>
          </p:nvPr>
        </p:nvSpPr>
        <p:spPr>
          <a:xfrm>
            <a:off x="1524000" y="1584683"/>
            <a:ext cx="9144000" cy="2551829"/>
          </a:xfrm>
        </p:spPr>
        <p:txBody>
          <a:bodyPr anchor="ctr">
            <a:normAutofit/>
          </a:bodyPr>
          <a:lstStyle/>
          <a:p>
            <a:r>
              <a:rPr lang="en-US" sz="5600"/>
              <a:t>Advanced  Prompt Engineering - Ch 2 → What is AI?</a:t>
            </a:r>
            <a:br>
              <a:rPr lang="en-US" sz="5600"/>
            </a:br>
            <a:endParaRPr lang="en-IN" sz="5600"/>
          </a:p>
        </p:txBody>
      </p:sp>
    </p:spTree>
    <p:extLst>
      <p:ext uri="{BB962C8B-B14F-4D97-AF65-F5344CB8AC3E}">
        <p14:creationId xmlns:p14="http://schemas.microsoft.com/office/powerpoint/2010/main" val="3189941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272EA22-23F8-305A-A36E-085F60A058C8}"/>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B6CDA21F-E7AF-4C75-8395-33F58D5B0E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AE1C45F0-260A-458C-96ED-C1F6D215121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 y="1216597"/>
            <a:ext cx="731521" cy="673460"/>
            <a:chOff x="3940602" y="308034"/>
            <a:chExt cx="2116791" cy="3428999"/>
          </a:xfrm>
          <a:solidFill>
            <a:schemeClr val="accent4"/>
          </a:solidFill>
        </p:grpSpPr>
        <p:sp>
          <p:nvSpPr>
            <p:cNvPr id="11" name="Rectangle 10">
              <a:extLst>
                <a:ext uri="{FF2B5EF4-FFF2-40B4-BE49-F238E27FC236}">
                  <a16:creationId xmlns:a16="http://schemas.microsoft.com/office/drawing/2014/main" id="{A6604B49-AD5C-4590-B051-06C8222ECD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43ECCAF-29C5-4537-947C-7EA1292463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D49787B-8DE6-4467-AD0A-8DECC6E0C2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Rectangle 14">
            <a:extLst>
              <a:ext uri="{FF2B5EF4-FFF2-40B4-BE49-F238E27FC236}">
                <a16:creationId xmlns:a16="http://schemas.microsoft.com/office/drawing/2014/main" id="{D5B0017B-2ECA-49AF-B397-DC140825DF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79" y="613954"/>
            <a:ext cx="10907487" cy="1894116"/>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F8BCA3B-E6FC-627D-2420-03B26690A076}"/>
              </a:ext>
            </a:extLst>
          </p:cNvPr>
          <p:cNvSpPr>
            <a:spLocks noGrp="1"/>
          </p:cNvSpPr>
          <p:nvPr>
            <p:ph type="title"/>
          </p:nvPr>
        </p:nvSpPr>
        <p:spPr>
          <a:xfrm>
            <a:off x="1043631" y="809898"/>
            <a:ext cx="9942716" cy="1554480"/>
          </a:xfrm>
        </p:spPr>
        <p:txBody>
          <a:bodyPr anchor="ctr">
            <a:normAutofit/>
          </a:bodyPr>
          <a:lstStyle/>
          <a:p>
            <a:r>
              <a:rPr lang="en-GB" sz="4800"/>
              <a:t>Successful Use Cases (Best use cases 2023)</a:t>
            </a:r>
            <a:endParaRPr lang="en-IN" sz="4800"/>
          </a:p>
        </p:txBody>
      </p:sp>
      <p:sp>
        <p:nvSpPr>
          <p:cNvPr id="3" name="Content Placeholder 2">
            <a:extLst>
              <a:ext uri="{FF2B5EF4-FFF2-40B4-BE49-F238E27FC236}">
                <a16:creationId xmlns:a16="http://schemas.microsoft.com/office/drawing/2014/main" id="{AAF034C2-4380-0F07-7398-9DCD888ED514}"/>
              </a:ext>
            </a:extLst>
          </p:cNvPr>
          <p:cNvSpPr>
            <a:spLocks noGrp="1"/>
          </p:cNvSpPr>
          <p:nvPr>
            <p:ph idx="1"/>
          </p:nvPr>
        </p:nvSpPr>
        <p:spPr>
          <a:xfrm>
            <a:off x="1045028" y="3017522"/>
            <a:ext cx="9941319" cy="3124658"/>
          </a:xfrm>
        </p:spPr>
        <p:txBody>
          <a:bodyPr anchor="ctr">
            <a:normAutofit/>
          </a:bodyPr>
          <a:lstStyle/>
          <a:p>
            <a:pPr marL="0" lvl="0" indent="0" rtl="0">
              <a:spcBef>
                <a:spcPts val="0"/>
              </a:spcBef>
              <a:spcAft>
                <a:spcPts val="0"/>
              </a:spcAft>
              <a:buNone/>
            </a:pPr>
            <a:r>
              <a:rPr lang="en-US" sz="2000"/>
              <a:t>DataOps →</a:t>
            </a:r>
          </a:p>
          <a:p>
            <a:pPr marL="1828800" lvl="3" indent="-323850" rtl="0">
              <a:spcBef>
                <a:spcPts val="0"/>
              </a:spcBef>
              <a:spcAft>
                <a:spcPts val="0"/>
              </a:spcAft>
              <a:buSzPts val="1500"/>
              <a:buAutoNum type="arabicPeriod"/>
            </a:pPr>
            <a:r>
              <a:rPr lang="en-US" sz="2000"/>
              <a:t>Improved Error messaging using NLP models</a:t>
            </a:r>
          </a:p>
          <a:p>
            <a:pPr marL="1828800" lvl="3" indent="-323850" rtl="0">
              <a:spcBef>
                <a:spcPts val="0"/>
              </a:spcBef>
              <a:spcAft>
                <a:spcPts val="0"/>
              </a:spcAft>
              <a:buSzPts val="1500"/>
              <a:buAutoNum type="arabicPeriod"/>
            </a:pPr>
            <a:r>
              <a:rPr lang="en-US" sz="2000"/>
              <a:t>Automated Data governance</a:t>
            </a:r>
          </a:p>
          <a:p>
            <a:pPr marL="1828800" lvl="3" indent="-323850" rtl="0">
              <a:spcBef>
                <a:spcPts val="0"/>
              </a:spcBef>
              <a:spcAft>
                <a:spcPts val="0"/>
              </a:spcAft>
              <a:buSzPts val="1500"/>
              <a:buAutoNum type="arabicPeriod"/>
            </a:pPr>
            <a:r>
              <a:rPr lang="en-US" sz="2000"/>
              <a:t>Streamlined Impact Analysis</a:t>
            </a:r>
          </a:p>
          <a:p>
            <a:pPr marL="0" lvl="0" indent="0" rtl="0">
              <a:spcBef>
                <a:spcPts val="0"/>
              </a:spcBef>
              <a:spcAft>
                <a:spcPts val="0"/>
              </a:spcAft>
              <a:buNone/>
            </a:pPr>
            <a:r>
              <a:rPr lang="en-US" sz="2000"/>
              <a:t>Sales →</a:t>
            </a:r>
          </a:p>
          <a:p>
            <a:pPr marL="1828800" lvl="3" indent="-323850" rtl="0">
              <a:spcBef>
                <a:spcPts val="0"/>
              </a:spcBef>
              <a:spcAft>
                <a:spcPts val="0"/>
              </a:spcAft>
              <a:buSzPts val="1500"/>
              <a:buAutoNum type="arabicPeriod"/>
            </a:pPr>
            <a:r>
              <a:rPr lang="en-US" sz="2000"/>
              <a:t>Lead scoring → with AI enabling to understand based on historical customer data which leads are likely to convert </a:t>
            </a:r>
          </a:p>
          <a:p>
            <a:pPr marL="1828800" lvl="3" indent="-323850" rtl="0">
              <a:spcBef>
                <a:spcPts val="0"/>
              </a:spcBef>
              <a:spcAft>
                <a:spcPts val="0"/>
              </a:spcAft>
              <a:buSzPts val="1500"/>
              <a:buAutoNum type="arabicPeriod"/>
            </a:pPr>
            <a:r>
              <a:rPr lang="en-US" sz="2000"/>
              <a:t>Personalized product recommendations → using user’s purchase history, browsing history and other data points</a:t>
            </a:r>
          </a:p>
          <a:p>
            <a:pPr marL="1828800" lvl="3" indent="-323850" rtl="0">
              <a:spcBef>
                <a:spcPts val="0"/>
              </a:spcBef>
              <a:spcAft>
                <a:spcPts val="0"/>
              </a:spcAft>
              <a:buSzPts val="1500"/>
              <a:buAutoNum type="arabicPeriod"/>
            </a:pPr>
            <a:r>
              <a:rPr lang="en-US" sz="2000"/>
              <a:t>Sales forecasting → based on analysis of historical sales data and other factors → seasonality and market trends to predict future sales volumes </a:t>
            </a:r>
            <a:endParaRPr lang="en-US" sz="2000">
              <a:highlight>
                <a:schemeClr val="dk1"/>
              </a:highlight>
            </a:endParaRPr>
          </a:p>
          <a:p>
            <a:pPr marL="0" indent="0">
              <a:buNone/>
            </a:pPr>
            <a:endParaRPr lang="en-IN" sz="2000"/>
          </a:p>
        </p:txBody>
      </p:sp>
      <p:cxnSp>
        <p:nvCxnSpPr>
          <p:cNvPr id="17" name="Straight Connector 16">
            <a:extLst>
              <a:ext uri="{FF2B5EF4-FFF2-40B4-BE49-F238E27FC236}">
                <a16:creationId xmlns:a16="http://schemas.microsoft.com/office/drawing/2014/main" id="{6CF1BAF6-AD41-4082-B212-8A1F9A2E877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8200" y="6485313"/>
            <a:ext cx="10515600"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831413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F8E2215-B7F4-940D-B9AE-802E177BEA02}"/>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B6CDA21F-E7AF-4C75-8395-33F58D5B0E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AE1C45F0-260A-458C-96ED-C1F6D215121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 y="1216597"/>
            <a:ext cx="731521" cy="673460"/>
            <a:chOff x="3940602" y="308034"/>
            <a:chExt cx="2116791" cy="3428999"/>
          </a:xfrm>
          <a:solidFill>
            <a:schemeClr val="accent4"/>
          </a:solidFill>
        </p:grpSpPr>
        <p:sp>
          <p:nvSpPr>
            <p:cNvPr id="11" name="Rectangle 10">
              <a:extLst>
                <a:ext uri="{FF2B5EF4-FFF2-40B4-BE49-F238E27FC236}">
                  <a16:creationId xmlns:a16="http://schemas.microsoft.com/office/drawing/2014/main" id="{A6604B49-AD5C-4590-B051-06C8222ECD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43ECCAF-29C5-4537-947C-7EA1292463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D49787B-8DE6-4467-AD0A-8DECC6E0C2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Rectangle 14">
            <a:extLst>
              <a:ext uri="{FF2B5EF4-FFF2-40B4-BE49-F238E27FC236}">
                <a16:creationId xmlns:a16="http://schemas.microsoft.com/office/drawing/2014/main" id="{D5B0017B-2ECA-49AF-B397-DC140825DF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79" y="613954"/>
            <a:ext cx="10907487" cy="1894116"/>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F163A1C-9FE8-2902-D9ED-83A2722CB89A}"/>
              </a:ext>
            </a:extLst>
          </p:cNvPr>
          <p:cNvSpPr>
            <a:spLocks noGrp="1"/>
          </p:cNvSpPr>
          <p:nvPr>
            <p:ph type="title"/>
          </p:nvPr>
        </p:nvSpPr>
        <p:spPr>
          <a:xfrm>
            <a:off x="1043631" y="809898"/>
            <a:ext cx="9942716" cy="1554480"/>
          </a:xfrm>
        </p:spPr>
        <p:txBody>
          <a:bodyPr anchor="ctr">
            <a:normAutofit/>
          </a:bodyPr>
          <a:lstStyle/>
          <a:p>
            <a:r>
              <a:rPr lang="en-GB" sz="4800"/>
              <a:t>Successful Use Cases (Best use cases 2023)</a:t>
            </a:r>
            <a:endParaRPr lang="en-IN" sz="4800"/>
          </a:p>
        </p:txBody>
      </p:sp>
      <p:sp>
        <p:nvSpPr>
          <p:cNvPr id="3" name="Content Placeholder 2">
            <a:extLst>
              <a:ext uri="{FF2B5EF4-FFF2-40B4-BE49-F238E27FC236}">
                <a16:creationId xmlns:a16="http://schemas.microsoft.com/office/drawing/2014/main" id="{3946ED30-1DD7-9D0B-6A64-0948D1624A54}"/>
              </a:ext>
            </a:extLst>
          </p:cNvPr>
          <p:cNvSpPr>
            <a:spLocks noGrp="1"/>
          </p:cNvSpPr>
          <p:nvPr>
            <p:ph idx="1"/>
          </p:nvPr>
        </p:nvSpPr>
        <p:spPr>
          <a:xfrm>
            <a:off x="1045028" y="3017522"/>
            <a:ext cx="9941319" cy="3124658"/>
          </a:xfrm>
        </p:spPr>
        <p:txBody>
          <a:bodyPr anchor="ctr">
            <a:normAutofit/>
          </a:bodyPr>
          <a:lstStyle/>
          <a:p>
            <a:pPr marL="0" lvl="0" indent="0" rtl="0">
              <a:spcBef>
                <a:spcPts val="0"/>
              </a:spcBef>
              <a:spcAft>
                <a:spcPts val="0"/>
              </a:spcAft>
              <a:buNone/>
            </a:pPr>
            <a:r>
              <a:rPr lang="en-US" sz="2200"/>
              <a:t>Marketing → </a:t>
            </a:r>
          </a:p>
          <a:p>
            <a:pPr marL="1828800" lvl="3" indent="-323850" rtl="0">
              <a:spcBef>
                <a:spcPts val="0"/>
              </a:spcBef>
              <a:spcAft>
                <a:spcPts val="0"/>
              </a:spcAft>
              <a:buSzPts val="1500"/>
              <a:buAutoNum type="arabicPeriod"/>
            </a:pPr>
            <a:r>
              <a:rPr lang="en-US" sz="2200"/>
              <a:t>Content creation →  wherein AI can help users to create engaging content with simple prompts</a:t>
            </a:r>
          </a:p>
          <a:p>
            <a:pPr marL="1828800" lvl="3" indent="-323850" rtl="0">
              <a:spcBef>
                <a:spcPts val="0"/>
              </a:spcBef>
              <a:spcAft>
                <a:spcPts val="0"/>
              </a:spcAft>
              <a:buSzPts val="1500"/>
              <a:buAutoNum type="arabicPeriod"/>
            </a:pPr>
            <a:r>
              <a:rPr lang="en-US" sz="2200"/>
              <a:t>Personalized communication → by analyzing previous messaging, AI can help you with personalization → tailoring messages to your specific target audiences or hyper-personalization, i.e., tailoring messages to specific individuals </a:t>
            </a:r>
          </a:p>
          <a:p>
            <a:pPr marL="1828800" lvl="3" indent="-323850" rtl="0">
              <a:spcBef>
                <a:spcPts val="0"/>
              </a:spcBef>
              <a:spcAft>
                <a:spcPts val="0"/>
              </a:spcAft>
              <a:buSzPts val="1500"/>
              <a:buAutoNum type="arabicPeriod"/>
            </a:pPr>
            <a:r>
              <a:rPr lang="en-US" sz="2200"/>
              <a:t>Ad Optimization → optimize your ads by analyzing data on audience behavior and engagement with those ads. Google, FB, LinkedIn and Bing already use this to their advantage</a:t>
            </a:r>
          </a:p>
          <a:p>
            <a:pPr marL="0" indent="0">
              <a:buNone/>
            </a:pPr>
            <a:endParaRPr lang="en-IN" sz="2200"/>
          </a:p>
        </p:txBody>
      </p:sp>
      <p:cxnSp>
        <p:nvCxnSpPr>
          <p:cNvPr id="17" name="Straight Connector 16">
            <a:extLst>
              <a:ext uri="{FF2B5EF4-FFF2-40B4-BE49-F238E27FC236}">
                <a16:creationId xmlns:a16="http://schemas.microsoft.com/office/drawing/2014/main" id="{6CF1BAF6-AD41-4082-B212-8A1F9A2E877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8200" y="6485313"/>
            <a:ext cx="10515600"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783006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463A072-A642-ABB0-A91C-29E4C2BC9DF0}"/>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B6CDA21F-E7AF-4C75-8395-33F58D5B0E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AE1C45F0-260A-458C-96ED-C1F6D215121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 y="1216597"/>
            <a:ext cx="731521" cy="673460"/>
            <a:chOff x="3940602" y="308034"/>
            <a:chExt cx="2116791" cy="3428999"/>
          </a:xfrm>
          <a:solidFill>
            <a:schemeClr val="accent4"/>
          </a:solidFill>
        </p:grpSpPr>
        <p:sp>
          <p:nvSpPr>
            <p:cNvPr id="11" name="Rectangle 10">
              <a:extLst>
                <a:ext uri="{FF2B5EF4-FFF2-40B4-BE49-F238E27FC236}">
                  <a16:creationId xmlns:a16="http://schemas.microsoft.com/office/drawing/2014/main" id="{A6604B49-AD5C-4590-B051-06C8222ECD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43ECCAF-29C5-4537-947C-7EA1292463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D49787B-8DE6-4467-AD0A-8DECC6E0C2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Rectangle 14">
            <a:extLst>
              <a:ext uri="{FF2B5EF4-FFF2-40B4-BE49-F238E27FC236}">
                <a16:creationId xmlns:a16="http://schemas.microsoft.com/office/drawing/2014/main" id="{D5B0017B-2ECA-49AF-B397-DC140825DF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79" y="613954"/>
            <a:ext cx="10907487" cy="1894116"/>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48280D4-FE17-6E8C-F74A-78D4B7879E83}"/>
              </a:ext>
            </a:extLst>
          </p:cNvPr>
          <p:cNvSpPr>
            <a:spLocks noGrp="1"/>
          </p:cNvSpPr>
          <p:nvPr>
            <p:ph type="title"/>
          </p:nvPr>
        </p:nvSpPr>
        <p:spPr>
          <a:xfrm>
            <a:off x="1043631" y="809898"/>
            <a:ext cx="9942716" cy="1554480"/>
          </a:xfrm>
        </p:spPr>
        <p:txBody>
          <a:bodyPr anchor="ctr">
            <a:normAutofit/>
          </a:bodyPr>
          <a:lstStyle/>
          <a:p>
            <a:r>
              <a:rPr lang="en-GB" sz="4800"/>
              <a:t>Successful Use Cases (Best use cases 2023)</a:t>
            </a:r>
            <a:endParaRPr lang="en-IN" sz="4800"/>
          </a:p>
        </p:txBody>
      </p:sp>
      <p:sp>
        <p:nvSpPr>
          <p:cNvPr id="3" name="Content Placeholder 2">
            <a:extLst>
              <a:ext uri="{FF2B5EF4-FFF2-40B4-BE49-F238E27FC236}">
                <a16:creationId xmlns:a16="http://schemas.microsoft.com/office/drawing/2014/main" id="{9942D3A4-A17A-4DC8-19D7-EC669F0A996F}"/>
              </a:ext>
            </a:extLst>
          </p:cNvPr>
          <p:cNvSpPr>
            <a:spLocks noGrp="1"/>
          </p:cNvSpPr>
          <p:nvPr>
            <p:ph idx="1"/>
          </p:nvPr>
        </p:nvSpPr>
        <p:spPr>
          <a:xfrm>
            <a:off x="1045028" y="3017522"/>
            <a:ext cx="9941319" cy="3124658"/>
          </a:xfrm>
        </p:spPr>
        <p:txBody>
          <a:bodyPr anchor="ctr">
            <a:normAutofit/>
          </a:bodyPr>
          <a:lstStyle/>
          <a:p>
            <a:pPr marL="0" lvl="0" indent="0" rtl="0">
              <a:spcBef>
                <a:spcPts val="0"/>
              </a:spcBef>
              <a:spcAft>
                <a:spcPts val="600"/>
              </a:spcAft>
              <a:buNone/>
            </a:pPr>
            <a:r>
              <a:rPr lang="en-US" sz="1700"/>
              <a:t>Logistics &amp; Inventory Management → </a:t>
            </a:r>
          </a:p>
          <a:p>
            <a:pPr marL="1828800" lvl="3" indent="-311150" rtl="0">
              <a:spcBef>
                <a:spcPts val="0"/>
              </a:spcBef>
              <a:spcAft>
                <a:spcPts val="600"/>
              </a:spcAft>
              <a:buSzPts val="1300"/>
              <a:buAutoNum type="arabicPeriod"/>
            </a:pPr>
            <a:r>
              <a:rPr lang="en-US" sz="1700"/>
              <a:t>Demand forecasting → Demand can fluctuate and that too sometimes irrationally. This surely impacts costs. Demand also follows seasonality in trends. But, historical data can be a saving grace as it helps bridge the gap between insights and accurate forecasts using demand forecast models.</a:t>
            </a:r>
          </a:p>
          <a:p>
            <a:pPr marL="1828800" lvl="3" indent="-311150" rtl="0">
              <a:spcBef>
                <a:spcPts val="0"/>
              </a:spcBef>
              <a:spcAft>
                <a:spcPts val="600"/>
              </a:spcAft>
              <a:buSzPts val="1300"/>
              <a:buAutoNum type="arabicPeriod"/>
            </a:pPr>
            <a:r>
              <a:rPr lang="en-US" sz="1700"/>
              <a:t>Inventory optimization → Inventory, especially of goods, and that too perishable can be a big dent to the profitability of firms. ML techniques help predict optimal levels of inventory for warehouses. AI apps use time constraints as input parameters to determine optimal storage and shipping volumes and schedules.</a:t>
            </a:r>
          </a:p>
          <a:p>
            <a:pPr marL="1828800" lvl="3" indent="-311150" rtl="0">
              <a:spcBef>
                <a:spcPts val="0"/>
              </a:spcBef>
              <a:spcAft>
                <a:spcPts val="600"/>
              </a:spcAft>
              <a:buSzPts val="1300"/>
              <a:buAutoNum type="arabicPeriod"/>
            </a:pPr>
            <a:r>
              <a:rPr lang="en-US" sz="1700"/>
              <a:t>Route optimization → AI helps businesses determine the best routes for shipping goods based on analyzed data from traffic patterns, weather conditions, and other factors which play a vital role in (non) timely deliveries.</a:t>
            </a:r>
          </a:p>
        </p:txBody>
      </p:sp>
      <p:cxnSp>
        <p:nvCxnSpPr>
          <p:cNvPr id="17" name="Straight Connector 16">
            <a:extLst>
              <a:ext uri="{FF2B5EF4-FFF2-40B4-BE49-F238E27FC236}">
                <a16:creationId xmlns:a16="http://schemas.microsoft.com/office/drawing/2014/main" id="{6CF1BAF6-AD41-4082-B212-8A1F9A2E877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8200" y="6485313"/>
            <a:ext cx="10515600"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94041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77B148A-2DDC-BC89-971D-0F7B44D99864}"/>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B6CDA21F-E7AF-4C75-8395-33F58D5B0E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AE1C45F0-260A-458C-96ED-C1F6D215121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 y="1216597"/>
            <a:ext cx="731521" cy="673460"/>
            <a:chOff x="3940602" y="308034"/>
            <a:chExt cx="2116791" cy="3428999"/>
          </a:xfrm>
          <a:solidFill>
            <a:schemeClr val="accent4"/>
          </a:solidFill>
        </p:grpSpPr>
        <p:sp>
          <p:nvSpPr>
            <p:cNvPr id="11" name="Rectangle 10">
              <a:extLst>
                <a:ext uri="{FF2B5EF4-FFF2-40B4-BE49-F238E27FC236}">
                  <a16:creationId xmlns:a16="http://schemas.microsoft.com/office/drawing/2014/main" id="{A6604B49-AD5C-4590-B051-06C8222ECD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43ECCAF-29C5-4537-947C-7EA1292463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D49787B-8DE6-4467-AD0A-8DECC6E0C2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Rectangle 14">
            <a:extLst>
              <a:ext uri="{FF2B5EF4-FFF2-40B4-BE49-F238E27FC236}">
                <a16:creationId xmlns:a16="http://schemas.microsoft.com/office/drawing/2014/main" id="{D5B0017B-2ECA-49AF-B397-DC140825DF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79" y="613954"/>
            <a:ext cx="10907487" cy="1894116"/>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632C764-53BA-2D3C-43EA-30C0D0688584}"/>
              </a:ext>
            </a:extLst>
          </p:cNvPr>
          <p:cNvSpPr>
            <a:spLocks noGrp="1"/>
          </p:cNvSpPr>
          <p:nvPr>
            <p:ph type="title"/>
          </p:nvPr>
        </p:nvSpPr>
        <p:spPr>
          <a:xfrm>
            <a:off x="1043631" y="809898"/>
            <a:ext cx="9942716" cy="1554480"/>
          </a:xfrm>
        </p:spPr>
        <p:txBody>
          <a:bodyPr anchor="ctr">
            <a:normAutofit/>
          </a:bodyPr>
          <a:lstStyle/>
          <a:p>
            <a:r>
              <a:rPr lang="en-GB" sz="4800"/>
              <a:t>Successful Use Cases (Best use cases 2023)</a:t>
            </a:r>
            <a:endParaRPr lang="en-IN" sz="4800"/>
          </a:p>
        </p:txBody>
      </p:sp>
      <p:sp>
        <p:nvSpPr>
          <p:cNvPr id="3" name="Content Placeholder 2">
            <a:extLst>
              <a:ext uri="{FF2B5EF4-FFF2-40B4-BE49-F238E27FC236}">
                <a16:creationId xmlns:a16="http://schemas.microsoft.com/office/drawing/2014/main" id="{64F948E8-675A-AADC-14D5-CC0BCAD10F20}"/>
              </a:ext>
            </a:extLst>
          </p:cNvPr>
          <p:cNvSpPr>
            <a:spLocks noGrp="1"/>
          </p:cNvSpPr>
          <p:nvPr>
            <p:ph idx="1"/>
          </p:nvPr>
        </p:nvSpPr>
        <p:spPr>
          <a:xfrm>
            <a:off x="1045028" y="3017522"/>
            <a:ext cx="9941319" cy="3124658"/>
          </a:xfrm>
        </p:spPr>
        <p:txBody>
          <a:bodyPr anchor="ctr">
            <a:normAutofit/>
          </a:bodyPr>
          <a:lstStyle/>
          <a:p>
            <a:pPr marL="0" lvl="0" indent="0" rtl="0">
              <a:spcBef>
                <a:spcPts val="0"/>
              </a:spcBef>
              <a:spcAft>
                <a:spcPts val="600"/>
              </a:spcAft>
              <a:buNone/>
            </a:pPr>
            <a:r>
              <a:rPr lang="en-US" sz="1500"/>
              <a:t>Accounting &amp; Finance → </a:t>
            </a:r>
          </a:p>
          <a:p>
            <a:pPr marL="1828800" lvl="3" indent="-311150" rtl="0">
              <a:spcBef>
                <a:spcPts val="0"/>
              </a:spcBef>
              <a:spcAft>
                <a:spcPts val="600"/>
              </a:spcAft>
              <a:buSzPts val="1300"/>
              <a:buAutoNum type="arabicPeriod"/>
            </a:pPr>
            <a:r>
              <a:rPr lang="en-US" sz="1500"/>
              <a:t>Fraud Detection → AI can help businesses detect and prevent frauds by analyzing large volumes of data to identify patterns indicating fraudulent behaviors</a:t>
            </a:r>
          </a:p>
          <a:p>
            <a:pPr marL="1828800" lvl="3" indent="-311150" rtl="0">
              <a:spcBef>
                <a:spcPts val="0"/>
              </a:spcBef>
              <a:spcAft>
                <a:spcPts val="600"/>
              </a:spcAft>
              <a:buSzPts val="1300"/>
              <a:buAutoNum type="arabicPeriod"/>
            </a:pPr>
            <a:r>
              <a:rPr lang="en-US" sz="1500"/>
              <a:t>Assessing Credit Risk → AI helps lending institutions to analyze prospective customers’ financial history, credit score and other parameters which indicate less than optimal financial behaviors</a:t>
            </a:r>
          </a:p>
          <a:p>
            <a:pPr marL="1828800" lvl="3" indent="-311150" rtl="0">
              <a:spcBef>
                <a:spcPts val="0"/>
              </a:spcBef>
              <a:spcAft>
                <a:spcPts val="600"/>
              </a:spcAft>
              <a:buSzPts val="1300"/>
              <a:buAutoNum type="arabicPeriod"/>
            </a:pPr>
            <a:r>
              <a:rPr lang="en-US" sz="1500"/>
              <a:t>Processing Invoices →  AI can help extract data from invoices and automatically process payments for the businesses using computer vision in cases to read data from different sources of invoices per se. </a:t>
            </a:r>
          </a:p>
          <a:p>
            <a:pPr marL="1828800" lvl="3" indent="-311150" rtl="0">
              <a:spcBef>
                <a:spcPts val="0"/>
              </a:spcBef>
              <a:spcAft>
                <a:spcPts val="600"/>
              </a:spcAft>
              <a:buSzPts val="1300"/>
              <a:buAutoNum type="arabicPeriod"/>
            </a:pPr>
            <a:r>
              <a:rPr lang="en-US" sz="1500"/>
              <a:t>Bookkeeping → AI can help businesses automate bookkeeping by automatic transaction categorization, accounts reconciliation, and generation of financial statements thus reducing errors during data entry for instance. </a:t>
            </a:r>
          </a:p>
          <a:p>
            <a:pPr marL="0" lvl="0" indent="0" rtl="0">
              <a:spcBef>
                <a:spcPts val="0"/>
              </a:spcBef>
              <a:spcAft>
                <a:spcPts val="600"/>
              </a:spcAft>
              <a:buNone/>
            </a:pPr>
            <a:endParaRPr lang="en-US" sz="1500"/>
          </a:p>
        </p:txBody>
      </p:sp>
      <p:cxnSp>
        <p:nvCxnSpPr>
          <p:cNvPr id="17" name="Straight Connector 16">
            <a:extLst>
              <a:ext uri="{FF2B5EF4-FFF2-40B4-BE49-F238E27FC236}">
                <a16:creationId xmlns:a16="http://schemas.microsoft.com/office/drawing/2014/main" id="{6CF1BAF6-AD41-4082-B212-8A1F9A2E877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8200" y="6485313"/>
            <a:ext cx="10515600"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797331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B78202C-11DB-60AF-C477-E7C09F0BD24B}"/>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B6CDA21F-E7AF-4C75-8395-33F58D5B0E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AE1C45F0-260A-458C-96ED-C1F6D215121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 y="1216597"/>
            <a:ext cx="731521" cy="673460"/>
            <a:chOff x="3940602" y="308034"/>
            <a:chExt cx="2116791" cy="3428999"/>
          </a:xfrm>
          <a:solidFill>
            <a:schemeClr val="accent4"/>
          </a:solidFill>
        </p:grpSpPr>
        <p:sp>
          <p:nvSpPr>
            <p:cNvPr id="11" name="Rectangle 10">
              <a:extLst>
                <a:ext uri="{FF2B5EF4-FFF2-40B4-BE49-F238E27FC236}">
                  <a16:creationId xmlns:a16="http://schemas.microsoft.com/office/drawing/2014/main" id="{A6604B49-AD5C-4590-B051-06C8222ECD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43ECCAF-29C5-4537-947C-7EA1292463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D49787B-8DE6-4467-AD0A-8DECC6E0C2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Rectangle 14">
            <a:extLst>
              <a:ext uri="{FF2B5EF4-FFF2-40B4-BE49-F238E27FC236}">
                <a16:creationId xmlns:a16="http://schemas.microsoft.com/office/drawing/2014/main" id="{D5B0017B-2ECA-49AF-B397-DC140825DF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79" y="613954"/>
            <a:ext cx="10907487" cy="1894116"/>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A35572C-726B-6C99-948F-A9023C2C5C10}"/>
              </a:ext>
            </a:extLst>
          </p:cNvPr>
          <p:cNvSpPr>
            <a:spLocks noGrp="1"/>
          </p:cNvSpPr>
          <p:nvPr>
            <p:ph type="title"/>
          </p:nvPr>
        </p:nvSpPr>
        <p:spPr>
          <a:xfrm>
            <a:off x="1043631" y="809898"/>
            <a:ext cx="9942716" cy="1554480"/>
          </a:xfrm>
        </p:spPr>
        <p:txBody>
          <a:bodyPr anchor="ctr">
            <a:normAutofit/>
          </a:bodyPr>
          <a:lstStyle/>
          <a:p>
            <a:r>
              <a:rPr lang="en-GB" sz="4800"/>
              <a:t>Successful Use Cases (Best use cases 2023)</a:t>
            </a:r>
            <a:endParaRPr lang="en-IN" sz="4800"/>
          </a:p>
        </p:txBody>
      </p:sp>
      <p:sp>
        <p:nvSpPr>
          <p:cNvPr id="3" name="Content Placeholder 2">
            <a:extLst>
              <a:ext uri="{FF2B5EF4-FFF2-40B4-BE49-F238E27FC236}">
                <a16:creationId xmlns:a16="http://schemas.microsoft.com/office/drawing/2014/main" id="{59529C86-5CFF-5E57-6D86-9D5CB13F8376}"/>
              </a:ext>
            </a:extLst>
          </p:cNvPr>
          <p:cNvSpPr>
            <a:spLocks noGrp="1"/>
          </p:cNvSpPr>
          <p:nvPr>
            <p:ph idx="1"/>
          </p:nvPr>
        </p:nvSpPr>
        <p:spPr>
          <a:xfrm>
            <a:off x="1045028" y="3017522"/>
            <a:ext cx="9941319" cy="3124658"/>
          </a:xfrm>
        </p:spPr>
        <p:txBody>
          <a:bodyPr anchor="ctr">
            <a:normAutofit/>
          </a:bodyPr>
          <a:lstStyle/>
          <a:p>
            <a:pPr marL="0" lvl="0" indent="0" rtl="0">
              <a:spcBef>
                <a:spcPts val="0"/>
              </a:spcBef>
              <a:spcAft>
                <a:spcPts val="600"/>
              </a:spcAft>
              <a:buNone/>
            </a:pPr>
            <a:r>
              <a:rPr lang="en-US" sz="1900"/>
              <a:t>Customer Support → </a:t>
            </a:r>
          </a:p>
          <a:p>
            <a:pPr marL="1828800" lvl="3" indent="-323850" rtl="0">
              <a:spcBef>
                <a:spcPts val="0"/>
              </a:spcBef>
              <a:spcAft>
                <a:spcPts val="600"/>
              </a:spcAft>
              <a:buSzPts val="1500"/>
              <a:buAutoNum type="arabicPeriod"/>
            </a:pPr>
            <a:r>
              <a:rPr lang="en-US" sz="1900"/>
              <a:t>Improved Customer Servicing → Using AI-powered 24X7 available chatbots, businesses can help customers by answering FAQs and quick issue resolution in almost all instances.</a:t>
            </a:r>
          </a:p>
          <a:p>
            <a:pPr marL="1828800" lvl="3" indent="-323850" rtl="0">
              <a:spcBef>
                <a:spcPts val="0"/>
              </a:spcBef>
              <a:spcAft>
                <a:spcPts val="600"/>
              </a:spcAft>
              <a:buSzPts val="1500"/>
              <a:buAutoNum type="arabicPeriod"/>
            </a:pPr>
            <a:r>
              <a:rPr lang="en-US" sz="1900"/>
              <a:t>Customer Sentiment Analysis → AI enables businesses to address issues and improve customer satisfaction by analyzing customer engagement esp. on social media posts and interactions with the businesses per se.</a:t>
            </a:r>
          </a:p>
          <a:p>
            <a:pPr marL="1828800" lvl="3" indent="-323850" rtl="0">
              <a:spcBef>
                <a:spcPts val="0"/>
              </a:spcBef>
              <a:spcAft>
                <a:spcPts val="600"/>
              </a:spcAft>
              <a:buSzPts val="1500"/>
              <a:buAutoNum type="arabicPeriod"/>
            </a:pPr>
            <a:r>
              <a:rPr lang="en-US" sz="1900"/>
              <a:t>Automating Customer Service → AI helps businesses automate routine tasks such as order tracking, delivery status updates, response time reductions etc. delivering improved efficiency and customer experience.</a:t>
            </a:r>
          </a:p>
          <a:p>
            <a:pPr marL="0" lvl="0" indent="0" rtl="0">
              <a:spcBef>
                <a:spcPts val="0"/>
              </a:spcBef>
              <a:spcAft>
                <a:spcPts val="600"/>
              </a:spcAft>
              <a:buNone/>
            </a:pPr>
            <a:endParaRPr lang="en-US" sz="1900"/>
          </a:p>
        </p:txBody>
      </p:sp>
      <p:cxnSp>
        <p:nvCxnSpPr>
          <p:cNvPr id="17" name="Straight Connector 16">
            <a:extLst>
              <a:ext uri="{FF2B5EF4-FFF2-40B4-BE49-F238E27FC236}">
                <a16:creationId xmlns:a16="http://schemas.microsoft.com/office/drawing/2014/main" id="{6CF1BAF6-AD41-4082-B212-8A1F9A2E877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8200" y="6485313"/>
            <a:ext cx="10515600"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889559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16C61F8-40BA-7F29-D5C9-62470105988D}"/>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B6CDA21F-E7AF-4C75-8395-33F58D5B0E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AE1C45F0-260A-458C-96ED-C1F6D215121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 y="1216597"/>
            <a:ext cx="731521" cy="673460"/>
            <a:chOff x="3940602" y="308034"/>
            <a:chExt cx="2116791" cy="3428999"/>
          </a:xfrm>
          <a:solidFill>
            <a:schemeClr val="accent4"/>
          </a:solidFill>
        </p:grpSpPr>
        <p:sp>
          <p:nvSpPr>
            <p:cNvPr id="11" name="Rectangle 10">
              <a:extLst>
                <a:ext uri="{FF2B5EF4-FFF2-40B4-BE49-F238E27FC236}">
                  <a16:creationId xmlns:a16="http://schemas.microsoft.com/office/drawing/2014/main" id="{A6604B49-AD5C-4590-B051-06C8222ECD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43ECCAF-29C5-4537-947C-7EA1292463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D49787B-8DE6-4467-AD0A-8DECC6E0C2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Rectangle 14">
            <a:extLst>
              <a:ext uri="{FF2B5EF4-FFF2-40B4-BE49-F238E27FC236}">
                <a16:creationId xmlns:a16="http://schemas.microsoft.com/office/drawing/2014/main" id="{D5B0017B-2ECA-49AF-B397-DC140825DF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79" y="613954"/>
            <a:ext cx="10907487" cy="1894116"/>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ABD4F03-051C-AE6E-B48F-2A30F80857BF}"/>
              </a:ext>
            </a:extLst>
          </p:cNvPr>
          <p:cNvSpPr>
            <a:spLocks noGrp="1"/>
          </p:cNvSpPr>
          <p:nvPr>
            <p:ph type="title"/>
          </p:nvPr>
        </p:nvSpPr>
        <p:spPr>
          <a:xfrm>
            <a:off x="1043631" y="809898"/>
            <a:ext cx="9942716" cy="1554480"/>
          </a:xfrm>
        </p:spPr>
        <p:txBody>
          <a:bodyPr anchor="ctr">
            <a:normAutofit/>
          </a:bodyPr>
          <a:lstStyle/>
          <a:p>
            <a:r>
              <a:rPr lang="en-GB" sz="4800"/>
              <a:t>Industry Size</a:t>
            </a:r>
            <a:endParaRPr lang="en-IN" sz="4800"/>
          </a:p>
        </p:txBody>
      </p:sp>
      <p:sp>
        <p:nvSpPr>
          <p:cNvPr id="3" name="Content Placeholder 2">
            <a:extLst>
              <a:ext uri="{FF2B5EF4-FFF2-40B4-BE49-F238E27FC236}">
                <a16:creationId xmlns:a16="http://schemas.microsoft.com/office/drawing/2014/main" id="{4256D8E0-6DB8-175C-BD03-93D5B073B0E2}"/>
              </a:ext>
            </a:extLst>
          </p:cNvPr>
          <p:cNvSpPr>
            <a:spLocks noGrp="1"/>
          </p:cNvSpPr>
          <p:nvPr>
            <p:ph idx="1"/>
          </p:nvPr>
        </p:nvSpPr>
        <p:spPr>
          <a:xfrm>
            <a:off x="1045028" y="3017522"/>
            <a:ext cx="9941319" cy="3124658"/>
          </a:xfrm>
        </p:spPr>
        <p:txBody>
          <a:bodyPr anchor="ctr">
            <a:normAutofit/>
          </a:bodyPr>
          <a:lstStyle/>
          <a:p>
            <a:pPr marL="0" lvl="0" indent="0" rtl="0">
              <a:spcBef>
                <a:spcPts val="0"/>
              </a:spcBef>
              <a:spcAft>
                <a:spcPts val="600"/>
              </a:spcAft>
              <a:buNone/>
            </a:pPr>
            <a:endParaRPr lang="en-US" sz="2400"/>
          </a:p>
          <a:p>
            <a:pPr marL="0" lvl="0" indent="0" rtl="0">
              <a:spcBef>
                <a:spcPts val="0"/>
              </a:spcBef>
              <a:spcAft>
                <a:spcPts val="600"/>
              </a:spcAft>
              <a:buNone/>
            </a:pPr>
            <a:endParaRPr lang="en-US" sz="2400"/>
          </a:p>
          <a:p>
            <a:pPr marL="0" lvl="0" indent="0" rtl="0">
              <a:spcBef>
                <a:spcPts val="0"/>
              </a:spcBef>
              <a:spcAft>
                <a:spcPts val="600"/>
              </a:spcAft>
              <a:buNone/>
            </a:pPr>
            <a:endParaRPr lang="en-US" sz="2400"/>
          </a:p>
          <a:p>
            <a:pPr marL="0" lvl="0" indent="0" rtl="0">
              <a:spcBef>
                <a:spcPts val="0"/>
              </a:spcBef>
              <a:spcAft>
                <a:spcPts val="600"/>
              </a:spcAft>
              <a:buNone/>
            </a:pPr>
            <a:r>
              <a:rPr lang="en-US" sz="2400" dirty="0"/>
              <a:t>US$ 207.9 Bn +46.08% over 2022</a:t>
            </a:r>
            <a:endParaRPr lang="en-US" sz="2400"/>
          </a:p>
        </p:txBody>
      </p:sp>
      <p:cxnSp>
        <p:nvCxnSpPr>
          <p:cNvPr id="17" name="Straight Connector 16">
            <a:extLst>
              <a:ext uri="{FF2B5EF4-FFF2-40B4-BE49-F238E27FC236}">
                <a16:creationId xmlns:a16="http://schemas.microsoft.com/office/drawing/2014/main" id="{6CF1BAF6-AD41-4082-B212-8A1F9A2E877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8200" y="6485313"/>
            <a:ext cx="10515600"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04339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80C58BF-C150-13DC-4522-47E5A4185D52}"/>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B6CDA21F-E7AF-4C75-8395-33F58D5B0E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AE1C45F0-260A-458C-96ED-C1F6D215121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 y="1216597"/>
            <a:ext cx="731521" cy="673460"/>
            <a:chOff x="3940602" y="308034"/>
            <a:chExt cx="2116791" cy="3428999"/>
          </a:xfrm>
          <a:solidFill>
            <a:schemeClr val="accent4"/>
          </a:solidFill>
        </p:grpSpPr>
        <p:sp>
          <p:nvSpPr>
            <p:cNvPr id="11" name="Rectangle 10">
              <a:extLst>
                <a:ext uri="{FF2B5EF4-FFF2-40B4-BE49-F238E27FC236}">
                  <a16:creationId xmlns:a16="http://schemas.microsoft.com/office/drawing/2014/main" id="{A6604B49-AD5C-4590-B051-06C8222ECD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43ECCAF-29C5-4537-947C-7EA1292463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D49787B-8DE6-4467-AD0A-8DECC6E0C2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Rectangle 14">
            <a:extLst>
              <a:ext uri="{FF2B5EF4-FFF2-40B4-BE49-F238E27FC236}">
                <a16:creationId xmlns:a16="http://schemas.microsoft.com/office/drawing/2014/main" id="{D5B0017B-2ECA-49AF-B397-DC140825DF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79" y="613954"/>
            <a:ext cx="10907487" cy="1894116"/>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D15F6DE-5D63-22D6-F213-5F608041EC5D}"/>
              </a:ext>
            </a:extLst>
          </p:cNvPr>
          <p:cNvSpPr>
            <a:spLocks noGrp="1"/>
          </p:cNvSpPr>
          <p:nvPr>
            <p:ph type="title"/>
          </p:nvPr>
        </p:nvSpPr>
        <p:spPr>
          <a:xfrm>
            <a:off x="1043631" y="809898"/>
            <a:ext cx="9942716" cy="1554480"/>
          </a:xfrm>
        </p:spPr>
        <p:txBody>
          <a:bodyPr anchor="ctr">
            <a:normAutofit/>
          </a:bodyPr>
          <a:lstStyle/>
          <a:p>
            <a:r>
              <a:rPr lang="en-GB" sz="4800"/>
              <a:t>Projected Industry Size</a:t>
            </a:r>
            <a:endParaRPr lang="en-IN" sz="4800"/>
          </a:p>
        </p:txBody>
      </p:sp>
      <p:sp>
        <p:nvSpPr>
          <p:cNvPr id="3" name="Content Placeholder 2">
            <a:extLst>
              <a:ext uri="{FF2B5EF4-FFF2-40B4-BE49-F238E27FC236}">
                <a16:creationId xmlns:a16="http://schemas.microsoft.com/office/drawing/2014/main" id="{6938FACB-51A4-9F65-41F2-EFC3BF11D514}"/>
              </a:ext>
            </a:extLst>
          </p:cNvPr>
          <p:cNvSpPr>
            <a:spLocks noGrp="1"/>
          </p:cNvSpPr>
          <p:nvPr>
            <p:ph idx="1"/>
          </p:nvPr>
        </p:nvSpPr>
        <p:spPr>
          <a:xfrm>
            <a:off x="1045028" y="3017522"/>
            <a:ext cx="9941319" cy="3124658"/>
          </a:xfrm>
        </p:spPr>
        <p:txBody>
          <a:bodyPr anchor="ctr">
            <a:normAutofit/>
          </a:bodyPr>
          <a:lstStyle/>
          <a:p>
            <a:pPr marL="0" lvl="0" indent="0" rtl="0">
              <a:spcBef>
                <a:spcPts val="0"/>
              </a:spcBef>
              <a:spcAft>
                <a:spcPts val="600"/>
              </a:spcAft>
              <a:buNone/>
            </a:pPr>
            <a:endParaRPr lang="en-US" sz="2400"/>
          </a:p>
          <a:p>
            <a:pPr marL="0" lvl="0" indent="0" rtl="0">
              <a:spcBef>
                <a:spcPts val="0"/>
              </a:spcBef>
              <a:spcAft>
                <a:spcPts val="600"/>
              </a:spcAft>
              <a:buNone/>
            </a:pPr>
            <a:endParaRPr lang="en-US" sz="2400"/>
          </a:p>
          <a:p>
            <a:pPr marL="0" lvl="0" indent="0" rtl="0">
              <a:spcBef>
                <a:spcPts val="0"/>
              </a:spcBef>
              <a:spcAft>
                <a:spcPts val="600"/>
              </a:spcAft>
              <a:buNone/>
            </a:pPr>
            <a:endParaRPr lang="en-US" sz="2400"/>
          </a:p>
          <a:p>
            <a:pPr marL="0" lvl="0" indent="0" rtl="0">
              <a:spcBef>
                <a:spcPts val="0"/>
              </a:spcBef>
              <a:spcAft>
                <a:spcPts val="600"/>
              </a:spcAft>
              <a:buNone/>
            </a:pPr>
            <a:r>
              <a:rPr lang="en-US" sz="2400" u="sng">
                <a:hlinkClick r:id="rId2"/>
              </a:rPr>
              <a:t>Projected Industry size</a:t>
            </a:r>
            <a:r>
              <a:rPr lang="en-US" sz="2400"/>
              <a:t> (2030) → US$ 1.85 T</a:t>
            </a:r>
          </a:p>
          <a:p>
            <a:pPr marL="0" lvl="0" indent="0" rtl="0">
              <a:spcBef>
                <a:spcPts val="0"/>
              </a:spcBef>
              <a:spcAft>
                <a:spcPts val="600"/>
              </a:spcAft>
              <a:buNone/>
            </a:pPr>
            <a:endParaRPr lang="en-US" sz="2400"/>
          </a:p>
        </p:txBody>
      </p:sp>
      <p:cxnSp>
        <p:nvCxnSpPr>
          <p:cNvPr id="17" name="Straight Connector 16">
            <a:extLst>
              <a:ext uri="{FF2B5EF4-FFF2-40B4-BE49-F238E27FC236}">
                <a16:creationId xmlns:a16="http://schemas.microsoft.com/office/drawing/2014/main" id="{6CF1BAF6-AD41-4082-B212-8A1F9A2E877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8200" y="6485313"/>
            <a:ext cx="10515600"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64850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88D22ED-5B4E-8F09-938E-CD86F65147E6}"/>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B6CDA21F-E7AF-4C75-8395-33F58D5B0E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AE1C45F0-260A-458C-96ED-C1F6D215121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 y="1216597"/>
            <a:ext cx="731521" cy="673460"/>
            <a:chOff x="3940602" y="308034"/>
            <a:chExt cx="2116791" cy="3428999"/>
          </a:xfrm>
          <a:solidFill>
            <a:schemeClr val="accent4"/>
          </a:solidFill>
        </p:grpSpPr>
        <p:sp>
          <p:nvSpPr>
            <p:cNvPr id="11" name="Rectangle 10">
              <a:extLst>
                <a:ext uri="{FF2B5EF4-FFF2-40B4-BE49-F238E27FC236}">
                  <a16:creationId xmlns:a16="http://schemas.microsoft.com/office/drawing/2014/main" id="{A6604B49-AD5C-4590-B051-06C8222ECD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43ECCAF-29C5-4537-947C-7EA1292463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D49787B-8DE6-4467-AD0A-8DECC6E0C2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Rectangle 14">
            <a:extLst>
              <a:ext uri="{FF2B5EF4-FFF2-40B4-BE49-F238E27FC236}">
                <a16:creationId xmlns:a16="http://schemas.microsoft.com/office/drawing/2014/main" id="{D5B0017B-2ECA-49AF-B397-DC140825DF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79" y="613954"/>
            <a:ext cx="10907487" cy="1894116"/>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2E9DC-8212-C348-466D-9113B9C46D07}"/>
              </a:ext>
            </a:extLst>
          </p:cNvPr>
          <p:cNvSpPr>
            <a:spLocks noGrp="1"/>
          </p:cNvSpPr>
          <p:nvPr>
            <p:ph type="title"/>
          </p:nvPr>
        </p:nvSpPr>
        <p:spPr>
          <a:xfrm>
            <a:off x="1043631" y="809898"/>
            <a:ext cx="9942716" cy="1554480"/>
          </a:xfrm>
        </p:spPr>
        <p:txBody>
          <a:bodyPr anchor="ctr">
            <a:normAutofit/>
          </a:bodyPr>
          <a:lstStyle/>
          <a:p>
            <a:r>
              <a:rPr lang="en-GB" sz="4800"/>
              <a:t>Agenda</a:t>
            </a:r>
            <a:endParaRPr lang="en-IN" sz="4800"/>
          </a:p>
        </p:txBody>
      </p:sp>
      <p:sp>
        <p:nvSpPr>
          <p:cNvPr id="3" name="Content Placeholder 2">
            <a:extLst>
              <a:ext uri="{FF2B5EF4-FFF2-40B4-BE49-F238E27FC236}">
                <a16:creationId xmlns:a16="http://schemas.microsoft.com/office/drawing/2014/main" id="{2C219222-181B-B89B-C3D2-F93C5AE66677}"/>
              </a:ext>
            </a:extLst>
          </p:cNvPr>
          <p:cNvSpPr>
            <a:spLocks noGrp="1"/>
          </p:cNvSpPr>
          <p:nvPr>
            <p:ph idx="1"/>
          </p:nvPr>
        </p:nvSpPr>
        <p:spPr>
          <a:xfrm>
            <a:off x="1045028" y="3017522"/>
            <a:ext cx="9941319" cy="3124658"/>
          </a:xfrm>
        </p:spPr>
        <p:txBody>
          <a:bodyPr anchor="ctr">
            <a:normAutofit/>
          </a:bodyPr>
          <a:lstStyle/>
          <a:p>
            <a:pPr marL="0" lvl="0" indent="0" rtl="0">
              <a:spcBef>
                <a:spcPts val="0"/>
              </a:spcBef>
              <a:spcAft>
                <a:spcPts val="0"/>
              </a:spcAft>
              <a:buNone/>
            </a:pPr>
            <a:endParaRPr lang="en-US" sz="2400"/>
          </a:p>
          <a:p>
            <a:pPr marL="457200" lvl="0" indent="-355600" rtl="0">
              <a:spcBef>
                <a:spcPts val="1200"/>
              </a:spcBef>
              <a:spcAft>
                <a:spcPts val="0"/>
              </a:spcAft>
              <a:buSzPts val="2000"/>
              <a:buChar char="●"/>
            </a:pPr>
            <a:r>
              <a:rPr lang="en-US" sz="2400" b="1"/>
              <a:t>Time to Recap the Module</a:t>
            </a:r>
          </a:p>
          <a:p>
            <a:pPr marL="0" lvl="0" indent="0" rtl="0">
              <a:spcBef>
                <a:spcPts val="1200"/>
              </a:spcBef>
              <a:spcAft>
                <a:spcPts val="0"/>
              </a:spcAft>
              <a:buNone/>
            </a:pPr>
            <a:endParaRPr lang="en-US" sz="2400" b="1"/>
          </a:p>
          <a:p>
            <a:pPr marL="914400" lvl="0" indent="0" rtl="0">
              <a:spcBef>
                <a:spcPts val="1200"/>
              </a:spcBef>
              <a:spcAft>
                <a:spcPts val="1200"/>
              </a:spcAft>
              <a:buNone/>
            </a:pPr>
            <a:endParaRPr lang="en-US" sz="2400"/>
          </a:p>
        </p:txBody>
      </p:sp>
      <p:cxnSp>
        <p:nvCxnSpPr>
          <p:cNvPr id="17" name="Straight Connector 16">
            <a:extLst>
              <a:ext uri="{FF2B5EF4-FFF2-40B4-BE49-F238E27FC236}">
                <a16:creationId xmlns:a16="http://schemas.microsoft.com/office/drawing/2014/main" id="{6CF1BAF6-AD41-4082-B212-8A1F9A2E877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8200" y="6485313"/>
            <a:ext cx="10515600"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42639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B6CDA21F-E7AF-4C75-8395-33F58D5B0E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AE1C45F0-260A-458C-96ED-C1F6D215121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 y="1216597"/>
            <a:ext cx="731521" cy="673460"/>
            <a:chOff x="3940602" y="308034"/>
            <a:chExt cx="2116791" cy="3428999"/>
          </a:xfrm>
          <a:solidFill>
            <a:schemeClr val="accent4"/>
          </a:solidFill>
        </p:grpSpPr>
        <p:sp>
          <p:nvSpPr>
            <p:cNvPr id="11" name="Rectangle 10">
              <a:extLst>
                <a:ext uri="{FF2B5EF4-FFF2-40B4-BE49-F238E27FC236}">
                  <a16:creationId xmlns:a16="http://schemas.microsoft.com/office/drawing/2014/main" id="{A6604B49-AD5C-4590-B051-06C8222ECD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43ECCAF-29C5-4537-947C-7EA1292463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D49787B-8DE6-4467-AD0A-8DECC6E0C2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Rectangle 14">
            <a:extLst>
              <a:ext uri="{FF2B5EF4-FFF2-40B4-BE49-F238E27FC236}">
                <a16:creationId xmlns:a16="http://schemas.microsoft.com/office/drawing/2014/main" id="{D5B0017B-2ECA-49AF-B397-DC140825DF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79" y="613954"/>
            <a:ext cx="10907487" cy="1894116"/>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E85CE45-D1E4-72DF-71B4-C4426FA7C58E}"/>
              </a:ext>
            </a:extLst>
          </p:cNvPr>
          <p:cNvSpPr>
            <a:spLocks noGrp="1"/>
          </p:cNvSpPr>
          <p:nvPr>
            <p:ph type="title"/>
          </p:nvPr>
        </p:nvSpPr>
        <p:spPr>
          <a:xfrm>
            <a:off x="1043631" y="809898"/>
            <a:ext cx="9942716" cy="1554480"/>
          </a:xfrm>
        </p:spPr>
        <p:txBody>
          <a:bodyPr anchor="ctr">
            <a:normAutofit/>
          </a:bodyPr>
          <a:lstStyle/>
          <a:p>
            <a:r>
              <a:rPr lang="en-IN" sz="4800"/>
              <a:t>AGENDA</a:t>
            </a:r>
          </a:p>
        </p:txBody>
      </p:sp>
      <p:sp>
        <p:nvSpPr>
          <p:cNvPr id="3" name="Content Placeholder 2">
            <a:extLst>
              <a:ext uri="{FF2B5EF4-FFF2-40B4-BE49-F238E27FC236}">
                <a16:creationId xmlns:a16="http://schemas.microsoft.com/office/drawing/2014/main" id="{BD0EA7CD-4330-F94E-E70C-CB245C037C4B}"/>
              </a:ext>
            </a:extLst>
          </p:cNvPr>
          <p:cNvSpPr>
            <a:spLocks noGrp="1"/>
          </p:cNvSpPr>
          <p:nvPr>
            <p:ph idx="1"/>
          </p:nvPr>
        </p:nvSpPr>
        <p:spPr>
          <a:xfrm>
            <a:off x="1045028" y="3017522"/>
            <a:ext cx="9941319" cy="3124658"/>
          </a:xfrm>
        </p:spPr>
        <p:txBody>
          <a:bodyPr anchor="ctr">
            <a:normAutofit/>
          </a:bodyPr>
          <a:lstStyle/>
          <a:p>
            <a:pPr marL="0" lvl="0" indent="0" rtl="0">
              <a:spcBef>
                <a:spcPts val="0"/>
              </a:spcBef>
              <a:spcAft>
                <a:spcPts val="0"/>
              </a:spcAft>
              <a:buNone/>
            </a:pPr>
            <a:endParaRPr lang="en-US" sz="2400"/>
          </a:p>
          <a:p>
            <a:pPr marL="457200" lvl="0" indent="-323850" rtl="0">
              <a:spcBef>
                <a:spcPts val="1200"/>
              </a:spcBef>
              <a:spcAft>
                <a:spcPts val="0"/>
              </a:spcAft>
              <a:buSzPts val="1500"/>
              <a:buChar char="●"/>
            </a:pPr>
            <a:r>
              <a:rPr lang="en-US" sz="2400"/>
              <a:t>What is AI →</a:t>
            </a:r>
          </a:p>
          <a:p>
            <a:pPr marL="914400" lvl="1" indent="-323850" rtl="0">
              <a:spcBef>
                <a:spcPts val="0"/>
              </a:spcBef>
              <a:spcAft>
                <a:spcPts val="0"/>
              </a:spcAft>
              <a:buSzPts val="1500"/>
              <a:buChar char="○"/>
            </a:pPr>
            <a:r>
              <a:rPr lang="en-US"/>
              <a:t>Definition</a:t>
            </a:r>
          </a:p>
          <a:p>
            <a:pPr marL="914400" lvl="1" indent="-323850" rtl="0">
              <a:spcBef>
                <a:spcPts val="0"/>
              </a:spcBef>
              <a:spcAft>
                <a:spcPts val="0"/>
              </a:spcAft>
              <a:buSzPts val="1500"/>
              <a:buChar char="○"/>
            </a:pPr>
            <a:r>
              <a:rPr lang="en-US"/>
              <a:t>Use Cases</a:t>
            </a:r>
          </a:p>
          <a:p>
            <a:pPr marL="914400" lvl="1" indent="-323850" rtl="0">
              <a:spcBef>
                <a:spcPts val="0"/>
              </a:spcBef>
              <a:spcAft>
                <a:spcPts val="0"/>
              </a:spcAft>
              <a:buSzPts val="1500"/>
              <a:buChar char="○"/>
            </a:pPr>
            <a:r>
              <a:rPr lang="en-US"/>
              <a:t>Successful Use Cases</a:t>
            </a:r>
          </a:p>
          <a:p>
            <a:pPr marL="914400" lvl="1" indent="-323850" rtl="0">
              <a:spcBef>
                <a:spcPts val="0"/>
              </a:spcBef>
              <a:spcAft>
                <a:spcPts val="0"/>
              </a:spcAft>
              <a:buSzPts val="1500"/>
              <a:buChar char="○"/>
            </a:pPr>
            <a:r>
              <a:rPr lang="en-US"/>
              <a:t>Industry Size </a:t>
            </a:r>
          </a:p>
          <a:p>
            <a:pPr marL="914400" lvl="1" indent="-323850" rtl="0">
              <a:spcBef>
                <a:spcPts val="0"/>
              </a:spcBef>
              <a:spcAft>
                <a:spcPts val="0"/>
              </a:spcAft>
              <a:buSzPts val="1500"/>
              <a:buChar char="○"/>
            </a:pPr>
            <a:r>
              <a:rPr lang="en-US"/>
              <a:t>Projected Industry Size</a:t>
            </a:r>
          </a:p>
          <a:p>
            <a:endParaRPr lang="en-IN" sz="2400"/>
          </a:p>
        </p:txBody>
      </p:sp>
      <p:cxnSp>
        <p:nvCxnSpPr>
          <p:cNvPr id="17" name="Straight Connector 16">
            <a:extLst>
              <a:ext uri="{FF2B5EF4-FFF2-40B4-BE49-F238E27FC236}">
                <a16:creationId xmlns:a16="http://schemas.microsoft.com/office/drawing/2014/main" id="{6CF1BAF6-AD41-4082-B212-8A1F9A2E877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8200" y="6485313"/>
            <a:ext cx="10515600"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74556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0106805-AC63-4A0A-6B01-D50C8648CED1}"/>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B6CDA21F-E7AF-4C75-8395-33F58D5B0E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AE1C45F0-260A-458C-96ED-C1F6D215121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 y="1216597"/>
            <a:ext cx="731521" cy="673460"/>
            <a:chOff x="3940602" y="308034"/>
            <a:chExt cx="2116791" cy="3428999"/>
          </a:xfrm>
          <a:solidFill>
            <a:schemeClr val="accent4"/>
          </a:solidFill>
        </p:grpSpPr>
        <p:sp>
          <p:nvSpPr>
            <p:cNvPr id="11" name="Rectangle 10">
              <a:extLst>
                <a:ext uri="{FF2B5EF4-FFF2-40B4-BE49-F238E27FC236}">
                  <a16:creationId xmlns:a16="http://schemas.microsoft.com/office/drawing/2014/main" id="{A6604B49-AD5C-4590-B051-06C8222ECD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43ECCAF-29C5-4537-947C-7EA1292463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D49787B-8DE6-4467-AD0A-8DECC6E0C2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Rectangle 14">
            <a:extLst>
              <a:ext uri="{FF2B5EF4-FFF2-40B4-BE49-F238E27FC236}">
                <a16:creationId xmlns:a16="http://schemas.microsoft.com/office/drawing/2014/main" id="{D5B0017B-2ECA-49AF-B397-DC140825DF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79" y="613954"/>
            <a:ext cx="10907487" cy="1894116"/>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31CC27F-AA28-48B5-4477-123E1631AEC4}"/>
              </a:ext>
            </a:extLst>
          </p:cNvPr>
          <p:cNvSpPr>
            <a:spLocks noGrp="1"/>
          </p:cNvSpPr>
          <p:nvPr>
            <p:ph type="title"/>
          </p:nvPr>
        </p:nvSpPr>
        <p:spPr>
          <a:xfrm>
            <a:off x="1043631" y="809898"/>
            <a:ext cx="9942716" cy="1554480"/>
          </a:xfrm>
        </p:spPr>
        <p:txBody>
          <a:bodyPr anchor="ctr">
            <a:normAutofit/>
          </a:bodyPr>
          <a:lstStyle/>
          <a:p>
            <a:r>
              <a:rPr lang="en-GB" sz="4800"/>
              <a:t>Definition</a:t>
            </a:r>
            <a:endParaRPr lang="en-IN" sz="4800"/>
          </a:p>
        </p:txBody>
      </p:sp>
      <p:sp>
        <p:nvSpPr>
          <p:cNvPr id="3" name="Content Placeholder 2">
            <a:extLst>
              <a:ext uri="{FF2B5EF4-FFF2-40B4-BE49-F238E27FC236}">
                <a16:creationId xmlns:a16="http://schemas.microsoft.com/office/drawing/2014/main" id="{4E214B13-B1D0-FCF6-1AF4-5E2E9965D9D2}"/>
              </a:ext>
            </a:extLst>
          </p:cNvPr>
          <p:cNvSpPr>
            <a:spLocks noGrp="1"/>
          </p:cNvSpPr>
          <p:nvPr>
            <p:ph idx="1"/>
          </p:nvPr>
        </p:nvSpPr>
        <p:spPr>
          <a:xfrm>
            <a:off x="1045028" y="3017522"/>
            <a:ext cx="9941319" cy="3124658"/>
          </a:xfrm>
        </p:spPr>
        <p:txBody>
          <a:bodyPr anchor="ctr">
            <a:normAutofit/>
          </a:bodyPr>
          <a:lstStyle/>
          <a:p>
            <a:pPr marL="0" lvl="0" indent="0" rtl="0">
              <a:spcBef>
                <a:spcPts val="0"/>
              </a:spcBef>
              <a:spcAft>
                <a:spcPts val="0"/>
              </a:spcAft>
              <a:buNone/>
            </a:pPr>
            <a:r>
              <a:rPr lang="en-US" sz="2400"/>
              <a:t>As per John McCarthy, AI is </a:t>
            </a:r>
          </a:p>
          <a:p>
            <a:pPr marL="0" lvl="0" indent="0" rtl="0">
              <a:spcBef>
                <a:spcPts val="0"/>
              </a:spcBef>
              <a:spcAft>
                <a:spcPts val="0"/>
              </a:spcAft>
              <a:buNone/>
            </a:pPr>
            <a:endParaRPr lang="en-US" sz="2400"/>
          </a:p>
          <a:p>
            <a:pPr marL="0" lvl="0" indent="0" rtl="0">
              <a:spcBef>
                <a:spcPts val="0"/>
              </a:spcBef>
              <a:spcAft>
                <a:spcPts val="0"/>
              </a:spcAft>
              <a:buNone/>
            </a:pPr>
            <a:r>
              <a:rPr lang="en-US" sz="2400" i="1"/>
              <a:t>“The science and engineering of making intelligent machines, especially intelligent computer programs. It is related to the similar task of using computers to understand human intelligence, but AI does not have to confine itself to methods that are biologically observable.”</a:t>
            </a:r>
          </a:p>
          <a:p>
            <a:endParaRPr lang="en-IN" sz="2400"/>
          </a:p>
        </p:txBody>
      </p:sp>
      <p:cxnSp>
        <p:nvCxnSpPr>
          <p:cNvPr id="17" name="Straight Connector 16">
            <a:extLst>
              <a:ext uri="{FF2B5EF4-FFF2-40B4-BE49-F238E27FC236}">
                <a16:creationId xmlns:a16="http://schemas.microsoft.com/office/drawing/2014/main" id="{6CF1BAF6-AD41-4082-B212-8A1F9A2E877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8200" y="6485313"/>
            <a:ext cx="10515600"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66396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8966879-7EEC-B997-B0A8-AC75F1936FDF}"/>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B6CDA21F-E7AF-4C75-8395-33F58D5B0E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AE1C45F0-260A-458C-96ED-C1F6D215121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 y="1216597"/>
            <a:ext cx="731521" cy="673460"/>
            <a:chOff x="3940602" y="308034"/>
            <a:chExt cx="2116791" cy="3428999"/>
          </a:xfrm>
          <a:solidFill>
            <a:schemeClr val="accent4"/>
          </a:solidFill>
        </p:grpSpPr>
        <p:sp>
          <p:nvSpPr>
            <p:cNvPr id="11" name="Rectangle 10">
              <a:extLst>
                <a:ext uri="{FF2B5EF4-FFF2-40B4-BE49-F238E27FC236}">
                  <a16:creationId xmlns:a16="http://schemas.microsoft.com/office/drawing/2014/main" id="{A6604B49-AD5C-4590-B051-06C8222ECD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43ECCAF-29C5-4537-947C-7EA1292463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D49787B-8DE6-4467-AD0A-8DECC6E0C2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Rectangle 14">
            <a:extLst>
              <a:ext uri="{FF2B5EF4-FFF2-40B4-BE49-F238E27FC236}">
                <a16:creationId xmlns:a16="http://schemas.microsoft.com/office/drawing/2014/main" id="{D5B0017B-2ECA-49AF-B397-DC140825DF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79" y="613954"/>
            <a:ext cx="10907487" cy="1894116"/>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455E6A4-2D57-4ADD-F4CD-C123003C3A7C}"/>
              </a:ext>
            </a:extLst>
          </p:cNvPr>
          <p:cNvSpPr>
            <a:spLocks noGrp="1"/>
          </p:cNvSpPr>
          <p:nvPr>
            <p:ph type="title"/>
          </p:nvPr>
        </p:nvSpPr>
        <p:spPr>
          <a:xfrm>
            <a:off x="1043631" y="809898"/>
            <a:ext cx="9942716" cy="1554480"/>
          </a:xfrm>
        </p:spPr>
        <p:txBody>
          <a:bodyPr anchor="ctr">
            <a:normAutofit/>
          </a:bodyPr>
          <a:lstStyle/>
          <a:p>
            <a:r>
              <a:rPr lang="en-GB" sz="4800"/>
              <a:t>2 Types of AI</a:t>
            </a:r>
            <a:endParaRPr lang="en-IN" sz="4800"/>
          </a:p>
        </p:txBody>
      </p:sp>
      <p:sp>
        <p:nvSpPr>
          <p:cNvPr id="3" name="Content Placeholder 2">
            <a:extLst>
              <a:ext uri="{FF2B5EF4-FFF2-40B4-BE49-F238E27FC236}">
                <a16:creationId xmlns:a16="http://schemas.microsoft.com/office/drawing/2014/main" id="{35066B19-0089-3604-4C10-62B88543C487}"/>
              </a:ext>
            </a:extLst>
          </p:cNvPr>
          <p:cNvSpPr>
            <a:spLocks noGrp="1"/>
          </p:cNvSpPr>
          <p:nvPr>
            <p:ph idx="1"/>
          </p:nvPr>
        </p:nvSpPr>
        <p:spPr>
          <a:xfrm>
            <a:off x="1045028" y="3017522"/>
            <a:ext cx="9941319" cy="3124658"/>
          </a:xfrm>
        </p:spPr>
        <p:txBody>
          <a:bodyPr anchor="ctr">
            <a:normAutofit/>
          </a:bodyPr>
          <a:lstStyle/>
          <a:p>
            <a:pPr marL="0" lvl="0" indent="0" rtl="0">
              <a:spcBef>
                <a:spcPts val="0"/>
              </a:spcBef>
              <a:spcAft>
                <a:spcPts val="0"/>
              </a:spcAft>
              <a:buNone/>
            </a:pPr>
            <a:endParaRPr lang="en-US" sz="2400"/>
          </a:p>
          <a:p>
            <a:pPr marL="0" lvl="0" indent="0" rtl="0">
              <a:spcBef>
                <a:spcPts val="0"/>
              </a:spcBef>
              <a:spcAft>
                <a:spcPts val="0"/>
              </a:spcAft>
              <a:buNone/>
            </a:pPr>
            <a:r>
              <a:rPr lang="en-US" sz="2400"/>
              <a:t>Weak AI </a:t>
            </a:r>
          </a:p>
          <a:p>
            <a:pPr marL="0" lvl="0" indent="0" rtl="0">
              <a:spcBef>
                <a:spcPts val="0"/>
              </a:spcBef>
              <a:spcAft>
                <a:spcPts val="0"/>
              </a:spcAft>
              <a:buNone/>
            </a:pPr>
            <a:endParaRPr lang="en-US" sz="2400"/>
          </a:p>
          <a:p>
            <a:pPr marL="0" lvl="0" indent="0" rtl="0">
              <a:spcBef>
                <a:spcPts val="0"/>
              </a:spcBef>
              <a:spcAft>
                <a:spcPts val="0"/>
              </a:spcAft>
              <a:buNone/>
            </a:pPr>
            <a:r>
              <a:rPr lang="en-US" sz="2400" i="1"/>
              <a:t>Also known as Narrow AI or Artificial Narrow Intelligence (ANI) is where AI is trained to perform specific tasks - this AI finds its use in Apple’s Siri; Amazon’s Alexa; IBM’s Watson and autonomous vehicles primarily.</a:t>
            </a:r>
          </a:p>
          <a:p>
            <a:endParaRPr lang="en-IN" sz="2400"/>
          </a:p>
        </p:txBody>
      </p:sp>
      <p:cxnSp>
        <p:nvCxnSpPr>
          <p:cNvPr id="17" name="Straight Connector 16">
            <a:extLst>
              <a:ext uri="{FF2B5EF4-FFF2-40B4-BE49-F238E27FC236}">
                <a16:creationId xmlns:a16="http://schemas.microsoft.com/office/drawing/2014/main" id="{6CF1BAF6-AD41-4082-B212-8A1F9A2E877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8200" y="6485313"/>
            <a:ext cx="10515600"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599861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A374CFE-64B1-22F8-6F14-65714C98AB5C}"/>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B6CDA21F-E7AF-4C75-8395-33F58D5B0E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AE1C45F0-260A-458C-96ED-C1F6D215121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 y="1216597"/>
            <a:ext cx="731521" cy="673460"/>
            <a:chOff x="3940602" y="308034"/>
            <a:chExt cx="2116791" cy="3428999"/>
          </a:xfrm>
          <a:solidFill>
            <a:schemeClr val="accent4"/>
          </a:solidFill>
        </p:grpSpPr>
        <p:sp>
          <p:nvSpPr>
            <p:cNvPr id="11" name="Rectangle 10">
              <a:extLst>
                <a:ext uri="{FF2B5EF4-FFF2-40B4-BE49-F238E27FC236}">
                  <a16:creationId xmlns:a16="http://schemas.microsoft.com/office/drawing/2014/main" id="{A6604B49-AD5C-4590-B051-06C8222ECD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43ECCAF-29C5-4537-947C-7EA1292463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D49787B-8DE6-4467-AD0A-8DECC6E0C2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Rectangle 14">
            <a:extLst>
              <a:ext uri="{FF2B5EF4-FFF2-40B4-BE49-F238E27FC236}">
                <a16:creationId xmlns:a16="http://schemas.microsoft.com/office/drawing/2014/main" id="{D5B0017B-2ECA-49AF-B397-DC140825DF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79" y="613954"/>
            <a:ext cx="10907487" cy="1894116"/>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9D89FDF-9DEC-A641-117D-F26884C505C4}"/>
              </a:ext>
            </a:extLst>
          </p:cNvPr>
          <p:cNvSpPr>
            <a:spLocks noGrp="1"/>
          </p:cNvSpPr>
          <p:nvPr>
            <p:ph type="title"/>
          </p:nvPr>
        </p:nvSpPr>
        <p:spPr>
          <a:xfrm>
            <a:off x="1043631" y="809898"/>
            <a:ext cx="9942716" cy="1554480"/>
          </a:xfrm>
        </p:spPr>
        <p:txBody>
          <a:bodyPr anchor="ctr">
            <a:normAutofit/>
          </a:bodyPr>
          <a:lstStyle/>
          <a:p>
            <a:r>
              <a:rPr lang="en-GB" sz="4800"/>
              <a:t>2 Types of AI</a:t>
            </a:r>
            <a:endParaRPr lang="en-IN" sz="4800"/>
          </a:p>
        </p:txBody>
      </p:sp>
      <p:sp>
        <p:nvSpPr>
          <p:cNvPr id="3" name="Content Placeholder 2">
            <a:extLst>
              <a:ext uri="{FF2B5EF4-FFF2-40B4-BE49-F238E27FC236}">
                <a16:creationId xmlns:a16="http://schemas.microsoft.com/office/drawing/2014/main" id="{F36A3022-C372-F263-278E-38FE0F86FEE0}"/>
              </a:ext>
            </a:extLst>
          </p:cNvPr>
          <p:cNvSpPr>
            <a:spLocks noGrp="1"/>
          </p:cNvSpPr>
          <p:nvPr>
            <p:ph idx="1"/>
          </p:nvPr>
        </p:nvSpPr>
        <p:spPr>
          <a:xfrm>
            <a:off x="1045028" y="3017522"/>
            <a:ext cx="9941319" cy="3124658"/>
          </a:xfrm>
        </p:spPr>
        <p:txBody>
          <a:bodyPr anchor="ctr">
            <a:normAutofit/>
          </a:bodyPr>
          <a:lstStyle/>
          <a:p>
            <a:pPr marL="0" lvl="0" indent="0" rtl="0">
              <a:spcBef>
                <a:spcPts val="0"/>
              </a:spcBef>
              <a:spcAft>
                <a:spcPts val="0"/>
              </a:spcAft>
              <a:buNone/>
            </a:pPr>
            <a:endParaRPr lang="en-US" sz="2200"/>
          </a:p>
          <a:p>
            <a:pPr marL="0" lvl="0" indent="0" rtl="0">
              <a:spcBef>
                <a:spcPts val="0"/>
              </a:spcBef>
              <a:spcAft>
                <a:spcPts val="0"/>
              </a:spcAft>
              <a:buNone/>
            </a:pPr>
            <a:r>
              <a:rPr lang="en-US" sz="2200"/>
              <a:t>Strong AI </a:t>
            </a:r>
          </a:p>
          <a:p>
            <a:pPr marL="0" lvl="0" indent="0" rtl="0">
              <a:spcBef>
                <a:spcPts val="0"/>
              </a:spcBef>
              <a:spcAft>
                <a:spcPts val="0"/>
              </a:spcAft>
              <a:buNone/>
            </a:pPr>
            <a:endParaRPr lang="en-US" sz="2200"/>
          </a:p>
          <a:p>
            <a:pPr marL="0" lvl="0" indent="0" rtl="0">
              <a:spcBef>
                <a:spcPts val="0"/>
              </a:spcBef>
              <a:spcAft>
                <a:spcPts val="0"/>
              </a:spcAft>
              <a:buNone/>
            </a:pPr>
            <a:r>
              <a:rPr lang="en-US" sz="2200" i="1"/>
              <a:t>This comprises use of AGI or Artificial General Intelligence and ASI or Artificial Super Intelligence. AGI, which is more theoretical in nature, is where a machine’s intelligence may be equated with that of humans having a capacity to solve problems, learn, and/or plan for the future. Artificial Super Intelligence, ASI, also known as superintelligence would generally surpass the intelligence of a human brain. While ASI is still only theoretical in nature, it would align more with the fiction as shown in 2001: A Space Odyssey.</a:t>
            </a:r>
          </a:p>
          <a:p>
            <a:endParaRPr lang="en-IN" sz="2200"/>
          </a:p>
        </p:txBody>
      </p:sp>
      <p:cxnSp>
        <p:nvCxnSpPr>
          <p:cNvPr id="17" name="Straight Connector 16">
            <a:extLst>
              <a:ext uri="{FF2B5EF4-FFF2-40B4-BE49-F238E27FC236}">
                <a16:creationId xmlns:a16="http://schemas.microsoft.com/office/drawing/2014/main" id="{6CF1BAF6-AD41-4082-B212-8A1F9A2E877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8200" y="6485313"/>
            <a:ext cx="10515600"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02181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DEB2077-F55F-001D-6ECA-4EA5A389FDED}"/>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B6CDA21F-E7AF-4C75-8395-33F58D5B0E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AE1C45F0-260A-458C-96ED-C1F6D215121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 y="1216597"/>
            <a:ext cx="731521" cy="673460"/>
            <a:chOff x="3940602" y="308034"/>
            <a:chExt cx="2116791" cy="3428999"/>
          </a:xfrm>
          <a:solidFill>
            <a:schemeClr val="accent4"/>
          </a:solidFill>
        </p:grpSpPr>
        <p:sp>
          <p:nvSpPr>
            <p:cNvPr id="11" name="Rectangle 10">
              <a:extLst>
                <a:ext uri="{FF2B5EF4-FFF2-40B4-BE49-F238E27FC236}">
                  <a16:creationId xmlns:a16="http://schemas.microsoft.com/office/drawing/2014/main" id="{A6604B49-AD5C-4590-B051-06C8222ECD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43ECCAF-29C5-4537-947C-7EA1292463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D49787B-8DE6-4467-AD0A-8DECC6E0C2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Rectangle 14">
            <a:extLst>
              <a:ext uri="{FF2B5EF4-FFF2-40B4-BE49-F238E27FC236}">
                <a16:creationId xmlns:a16="http://schemas.microsoft.com/office/drawing/2014/main" id="{D5B0017B-2ECA-49AF-B397-DC140825DF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79" y="613954"/>
            <a:ext cx="10907487" cy="1894116"/>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AF188BA-A668-992C-BD04-99484292DC89}"/>
              </a:ext>
            </a:extLst>
          </p:cNvPr>
          <p:cNvSpPr>
            <a:spLocks noGrp="1"/>
          </p:cNvSpPr>
          <p:nvPr>
            <p:ph type="title"/>
          </p:nvPr>
        </p:nvSpPr>
        <p:spPr>
          <a:xfrm>
            <a:off x="1043631" y="809898"/>
            <a:ext cx="9942716" cy="1554480"/>
          </a:xfrm>
        </p:spPr>
        <p:txBody>
          <a:bodyPr anchor="ctr">
            <a:normAutofit/>
          </a:bodyPr>
          <a:lstStyle/>
          <a:p>
            <a:r>
              <a:rPr lang="en-GB" sz="4800"/>
              <a:t>Use Cases → 10 Ways in which we use AI daily</a:t>
            </a:r>
            <a:endParaRPr lang="en-IN" sz="4800"/>
          </a:p>
        </p:txBody>
      </p:sp>
      <p:sp>
        <p:nvSpPr>
          <p:cNvPr id="3" name="Content Placeholder 2">
            <a:extLst>
              <a:ext uri="{FF2B5EF4-FFF2-40B4-BE49-F238E27FC236}">
                <a16:creationId xmlns:a16="http://schemas.microsoft.com/office/drawing/2014/main" id="{D05A83E2-52B6-C587-A711-89EEDAB6B505}"/>
              </a:ext>
            </a:extLst>
          </p:cNvPr>
          <p:cNvSpPr>
            <a:spLocks noGrp="1"/>
          </p:cNvSpPr>
          <p:nvPr>
            <p:ph idx="1"/>
          </p:nvPr>
        </p:nvSpPr>
        <p:spPr>
          <a:xfrm>
            <a:off x="1045028" y="3017522"/>
            <a:ext cx="9941319" cy="3124658"/>
          </a:xfrm>
        </p:spPr>
        <p:txBody>
          <a:bodyPr anchor="ctr">
            <a:normAutofit/>
          </a:bodyPr>
          <a:lstStyle/>
          <a:p>
            <a:pPr marL="0" lvl="0" indent="0" rtl="0">
              <a:spcBef>
                <a:spcPts val="0"/>
              </a:spcBef>
              <a:spcAft>
                <a:spcPts val="0"/>
              </a:spcAft>
              <a:buNone/>
            </a:pPr>
            <a:endParaRPr lang="en-IN" sz="2400">
              <a:highlight>
                <a:schemeClr val="dk1"/>
              </a:highlight>
            </a:endParaRPr>
          </a:p>
          <a:p>
            <a:pPr marL="0" lvl="0" indent="0" rtl="0">
              <a:spcBef>
                <a:spcPts val="0"/>
              </a:spcBef>
              <a:spcAft>
                <a:spcPts val="0"/>
              </a:spcAft>
              <a:buNone/>
            </a:pPr>
            <a:endParaRPr lang="en-IN" sz="2400"/>
          </a:p>
          <a:p>
            <a:pPr marL="457200" lvl="0" indent="-323850" rtl="0">
              <a:spcBef>
                <a:spcPts val="0"/>
              </a:spcBef>
              <a:spcAft>
                <a:spcPts val="0"/>
              </a:spcAft>
              <a:buSzPts val="1500"/>
              <a:buChar char="●"/>
            </a:pPr>
            <a:r>
              <a:rPr lang="en-IN" sz="2400"/>
              <a:t>Personal Assistants → Amazon Alexa, Google Home, Apple Siri</a:t>
            </a:r>
          </a:p>
          <a:p>
            <a:pPr marL="457200" lvl="0" indent="-323850" rtl="0">
              <a:spcBef>
                <a:spcPts val="0"/>
              </a:spcBef>
              <a:spcAft>
                <a:spcPts val="0"/>
              </a:spcAft>
              <a:buSzPts val="1500"/>
              <a:buChar char="●"/>
            </a:pPr>
            <a:r>
              <a:rPr lang="en-IN" sz="2400"/>
              <a:t>Navigation → Google Maps, Waze</a:t>
            </a:r>
          </a:p>
          <a:p>
            <a:pPr marL="457200" lvl="0" indent="-323850" rtl="0">
              <a:spcBef>
                <a:spcPts val="0"/>
              </a:spcBef>
              <a:spcAft>
                <a:spcPts val="0"/>
              </a:spcAft>
              <a:buSzPts val="1500"/>
              <a:buChar char="●"/>
            </a:pPr>
            <a:r>
              <a:rPr lang="en-IN" sz="2400"/>
              <a:t>Social Media → FB &amp; Instagram use AI to personalize user’s newsfeeds; also used to detect &amp; eliminate spam, fake news &amp; abusive content</a:t>
            </a:r>
            <a:endParaRPr lang="en-IN" sz="2400">
              <a:highlight>
                <a:schemeClr val="dk1"/>
              </a:highlight>
            </a:endParaRPr>
          </a:p>
          <a:p>
            <a:endParaRPr lang="en-IN" sz="2400"/>
          </a:p>
        </p:txBody>
      </p:sp>
      <p:cxnSp>
        <p:nvCxnSpPr>
          <p:cNvPr id="17" name="Straight Connector 16">
            <a:extLst>
              <a:ext uri="{FF2B5EF4-FFF2-40B4-BE49-F238E27FC236}">
                <a16:creationId xmlns:a16="http://schemas.microsoft.com/office/drawing/2014/main" id="{6CF1BAF6-AD41-4082-B212-8A1F9A2E877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8200" y="6485313"/>
            <a:ext cx="10515600"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745507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6EFBF1E-1C1F-7A35-4A11-86F1D2BE6DDD}"/>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B6CDA21F-E7AF-4C75-8395-33F58D5B0E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AE1C45F0-260A-458C-96ED-C1F6D215121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 y="1216597"/>
            <a:ext cx="731521" cy="673460"/>
            <a:chOff x="3940602" y="308034"/>
            <a:chExt cx="2116791" cy="3428999"/>
          </a:xfrm>
          <a:solidFill>
            <a:schemeClr val="accent4"/>
          </a:solidFill>
        </p:grpSpPr>
        <p:sp>
          <p:nvSpPr>
            <p:cNvPr id="11" name="Rectangle 10">
              <a:extLst>
                <a:ext uri="{FF2B5EF4-FFF2-40B4-BE49-F238E27FC236}">
                  <a16:creationId xmlns:a16="http://schemas.microsoft.com/office/drawing/2014/main" id="{A6604B49-AD5C-4590-B051-06C8222ECD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43ECCAF-29C5-4537-947C-7EA1292463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D49787B-8DE6-4467-AD0A-8DECC6E0C2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Rectangle 14">
            <a:extLst>
              <a:ext uri="{FF2B5EF4-FFF2-40B4-BE49-F238E27FC236}">
                <a16:creationId xmlns:a16="http://schemas.microsoft.com/office/drawing/2014/main" id="{D5B0017B-2ECA-49AF-B397-DC140825DF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79" y="613954"/>
            <a:ext cx="10907487" cy="1894116"/>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0DD893D-DBBB-3936-417B-A585009868FD}"/>
              </a:ext>
            </a:extLst>
          </p:cNvPr>
          <p:cNvSpPr>
            <a:spLocks noGrp="1"/>
          </p:cNvSpPr>
          <p:nvPr>
            <p:ph type="title"/>
          </p:nvPr>
        </p:nvSpPr>
        <p:spPr>
          <a:xfrm>
            <a:off x="1043631" y="809898"/>
            <a:ext cx="9942716" cy="1554480"/>
          </a:xfrm>
        </p:spPr>
        <p:txBody>
          <a:bodyPr anchor="ctr">
            <a:normAutofit/>
          </a:bodyPr>
          <a:lstStyle/>
          <a:p>
            <a:r>
              <a:rPr lang="en-GB" sz="4800"/>
              <a:t>Use Cases → 10 Ways in which we use AI daily</a:t>
            </a:r>
            <a:endParaRPr lang="en-IN" sz="4800"/>
          </a:p>
        </p:txBody>
      </p:sp>
      <p:sp>
        <p:nvSpPr>
          <p:cNvPr id="3" name="Content Placeholder 2">
            <a:extLst>
              <a:ext uri="{FF2B5EF4-FFF2-40B4-BE49-F238E27FC236}">
                <a16:creationId xmlns:a16="http://schemas.microsoft.com/office/drawing/2014/main" id="{0E195D15-7D73-3633-99B0-415B82C15FC2}"/>
              </a:ext>
            </a:extLst>
          </p:cNvPr>
          <p:cNvSpPr>
            <a:spLocks noGrp="1"/>
          </p:cNvSpPr>
          <p:nvPr>
            <p:ph idx="1"/>
          </p:nvPr>
        </p:nvSpPr>
        <p:spPr>
          <a:xfrm>
            <a:off x="1045028" y="3017522"/>
            <a:ext cx="9941319" cy="3124658"/>
          </a:xfrm>
        </p:spPr>
        <p:txBody>
          <a:bodyPr anchor="ctr">
            <a:normAutofit/>
          </a:bodyPr>
          <a:lstStyle/>
          <a:p>
            <a:pPr marL="457200" lvl="0" indent="0" rtl="0">
              <a:spcBef>
                <a:spcPts val="0"/>
              </a:spcBef>
              <a:spcAft>
                <a:spcPts val="0"/>
              </a:spcAft>
              <a:buNone/>
            </a:pPr>
            <a:endParaRPr lang="en-US" sz="2200"/>
          </a:p>
          <a:p>
            <a:pPr marL="457200" lvl="0" indent="-323850" rtl="0">
              <a:spcBef>
                <a:spcPts val="0"/>
              </a:spcBef>
              <a:spcAft>
                <a:spcPts val="0"/>
              </a:spcAft>
              <a:buSzPts val="1500"/>
              <a:buChar char="●"/>
            </a:pPr>
            <a:r>
              <a:rPr lang="en-US" sz="2200"/>
              <a:t>Healthcare → AI is being used to improve patient outcomes and diagnoses; Devices → FitBit and Apple Watch use AI to track and analyze health data, providing users insights into their health &amp; fitness level</a:t>
            </a:r>
          </a:p>
          <a:p>
            <a:pPr marL="457200" lvl="0" indent="-323850" rtl="0">
              <a:spcBef>
                <a:spcPts val="0"/>
              </a:spcBef>
              <a:spcAft>
                <a:spcPts val="0"/>
              </a:spcAft>
              <a:buSzPts val="1500"/>
              <a:buChar char="●"/>
            </a:pPr>
            <a:r>
              <a:rPr lang="en-US" sz="2200"/>
              <a:t>Banking &amp; Finance → Fraud detection, Credit Scoring/ Credit Risk prediction and Investment Advisory using AI-powered chatbots enable customers with personalized assistance while banking</a:t>
            </a:r>
          </a:p>
          <a:p>
            <a:pPr marL="457200" lvl="0" indent="-323850" rtl="0">
              <a:spcBef>
                <a:spcPts val="0"/>
              </a:spcBef>
              <a:spcAft>
                <a:spcPts val="0"/>
              </a:spcAft>
              <a:buSzPts val="1500"/>
              <a:buChar char="●"/>
            </a:pPr>
            <a:r>
              <a:rPr lang="en-US" sz="2200"/>
              <a:t>Shopping → Websites like Amazon and eBay use AI for personalized product recommendations based on purchase history and browsing behavior sometimes also using AI-powered chatbots to assist customers</a:t>
            </a:r>
            <a:endParaRPr lang="en-US" sz="2200">
              <a:highlight>
                <a:schemeClr val="dk1"/>
              </a:highlight>
            </a:endParaRPr>
          </a:p>
          <a:p>
            <a:pPr marL="0" lvl="0" indent="0" rtl="0">
              <a:spcBef>
                <a:spcPts val="0"/>
              </a:spcBef>
              <a:spcAft>
                <a:spcPts val="0"/>
              </a:spcAft>
              <a:buNone/>
            </a:pPr>
            <a:endParaRPr lang="en-US" sz="2200"/>
          </a:p>
          <a:p>
            <a:pPr marL="0" lvl="0" indent="0" rtl="0">
              <a:spcBef>
                <a:spcPts val="0"/>
              </a:spcBef>
              <a:spcAft>
                <a:spcPts val="0"/>
              </a:spcAft>
              <a:buNone/>
            </a:pPr>
            <a:endParaRPr lang="en-US" sz="2200">
              <a:highlight>
                <a:schemeClr val="dk1"/>
              </a:highlight>
            </a:endParaRPr>
          </a:p>
          <a:p>
            <a:endParaRPr lang="en-IN" sz="2200"/>
          </a:p>
        </p:txBody>
      </p:sp>
      <p:cxnSp>
        <p:nvCxnSpPr>
          <p:cNvPr id="17" name="Straight Connector 16">
            <a:extLst>
              <a:ext uri="{FF2B5EF4-FFF2-40B4-BE49-F238E27FC236}">
                <a16:creationId xmlns:a16="http://schemas.microsoft.com/office/drawing/2014/main" id="{6CF1BAF6-AD41-4082-B212-8A1F9A2E877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8200" y="6485313"/>
            <a:ext cx="10515600"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064278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31AF8FA-1D27-9353-2047-5020B58B6C06}"/>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B6CDA21F-E7AF-4C75-8395-33F58D5B0E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AE1C45F0-260A-458C-96ED-C1F6D215121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 y="1216597"/>
            <a:ext cx="731521" cy="673460"/>
            <a:chOff x="3940602" y="308034"/>
            <a:chExt cx="2116791" cy="3428999"/>
          </a:xfrm>
          <a:solidFill>
            <a:schemeClr val="accent4"/>
          </a:solidFill>
        </p:grpSpPr>
        <p:sp>
          <p:nvSpPr>
            <p:cNvPr id="11" name="Rectangle 10">
              <a:extLst>
                <a:ext uri="{FF2B5EF4-FFF2-40B4-BE49-F238E27FC236}">
                  <a16:creationId xmlns:a16="http://schemas.microsoft.com/office/drawing/2014/main" id="{A6604B49-AD5C-4590-B051-06C8222ECD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43ECCAF-29C5-4537-947C-7EA1292463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D49787B-8DE6-4467-AD0A-8DECC6E0C2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Rectangle 14">
            <a:extLst>
              <a:ext uri="{FF2B5EF4-FFF2-40B4-BE49-F238E27FC236}">
                <a16:creationId xmlns:a16="http://schemas.microsoft.com/office/drawing/2014/main" id="{D5B0017B-2ECA-49AF-B397-DC140825DF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79" y="613954"/>
            <a:ext cx="10907487" cy="1894116"/>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1F10ABF-86E1-2E02-BBB2-4ABE24C955DB}"/>
              </a:ext>
            </a:extLst>
          </p:cNvPr>
          <p:cNvSpPr>
            <a:spLocks noGrp="1"/>
          </p:cNvSpPr>
          <p:nvPr>
            <p:ph type="title"/>
          </p:nvPr>
        </p:nvSpPr>
        <p:spPr>
          <a:xfrm>
            <a:off x="1043631" y="809898"/>
            <a:ext cx="9942716" cy="1554480"/>
          </a:xfrm>
        </p:spPr>
        <p:txBody>
          <a:bodyPr anchor="ctr">
            <a:normAutofit/>
          </a:bodyPr>
          <a:lstStyle/>
          <a:p>
            <a:r>
              <a:rPr lang="en-GB" sz="4800"/>
              <a:t>Use Cases → 10 Ways in which we use AI daily</a:t>
            </a:r>
            <a:endParaRPr lang="en-IN" sz="4800"/>
          </a:p>
        </p:txBody>
      </p:sp>
      <p:sp>
        <p:nvSpPr>
          <p:cNvPr id="3" name="Content Placeholder 2">
            <a:extLst>
              <a:ext uri="{FF2B5EF4-FFF2-40B4-BE49-F238E27FC236}">
                <a16:creationId xmlns:a16="http://schemas.microsoft.com/office/drawing/2014/main" id="{CBDF7F6E-A7DB-6659-1223-21A3C1AED00B}"/>
              </a:ext>
            </a:extLst>
          </p:cNvPr>
          <p:cNvSpPr>
            <a:spLocks noGrp="1"/>
          </p:cNvSpPr>
          <p:nvPr>
            <p:ph idx="1"/>
          </p:nvPr>
        </p:nvSpPr>
        <p:spPr>
          <a:xfrm>
            <a:off x="1045028" y="3017522"/>
            <a:ext cx="9941319" cy="3124658"/>
          </a:xfrm>
        </p:spPr>
        <p:txBody>
          <a:bodyPr anchor="ctr">
            <a:normAutofit/>
          </a:bodyPr>
          <a:lstStyle/>
          <a:p>
            <a:pPr marL="457200" lvl="0" indent="-323850" rtl="0">
              <a:spcBef>
                <a:spcPts val="0"/>
              </a:spcBef>
              <a:spcAft>
                <a:spcPts val="0"/>
              </a:spcAft>
              <a:buSzPts val="1500"/>
              <a:buChar char="●"/>
            </a:pPr>
            <a:r>
              <a:rPr lang="en-US" sz="2000"/>
              <a:t>Entertainment → Streaming services like Netflix and Spotify use ML to personalize content recommendations for users and subscribers based on user preferences and viewing or listening history; In the gaming arena, AI is being used to create more realistic &amp; immersive gaming experiences</a:t>
            </a:r>
          </a:p>
          <a:p>
            <a:pPr marL="457200" lvl="0" indent="-323850" rtl="0">
              <a:spcBef>
                <a:spcPts val="0"/>
              </a:spcBef>
              <a:spcAft>
                <a:spcPts val="0"/>
              </a:spcAft>
              <a:buSzPts val="1500"/>
              <a:buChar char="●"/>
            </a:pPr>
            <a:r>
              <a:rPr lang="en-US" sz="2000"/>
              <a:t>Transportation → AI is being used for tasks such as self-driving cars, traffic management, and predictive maintenance. Eg. self driving cars use AI to navigate roads and take decisions based on real-time data</a:t>
            </a:r>
          </a:p>
          <a:p>
            <a:pPr marL="457200" lvl="0" indent="-323850" rtl="0">
              <a:spcBef>
                <a:spcPts val="0"/>
              </a:spcBef>
              <a:spcAft>
                <a:spcPts val="0"/>
              </a:spcAft>
              <a:buSzPts val="1500"/>
              <a:buChar char="●"/>
            </a:pPr>
            <a:r>
              <a:rPr lang="en-US" sz="2000"/>
              <a:t>Image Recognition → Snapchat filters and Pinterest’s visual search feature are examples of use of AI in image recognition; further, tasks such as facial recognition, object detection, and medical diagnosis are being supported using this AI feature</a:t>
            </a:r>
            <a:endParaRPr lang="en-US" sz="2000">
              <a:highlight>
                <a:schemeClr val="dk1"/>
              </a:highlight>
            </a:endParaRPr>
          </a:p>
          <a:p>
            <a:pPr marL="0" indent="0">
              <a:buNone/>
            </a:pPr>
            <a:endParaRPr lang="en-IN" sz="2000"/>
          </a:p>
        </p:txBody>
      </p:sp>
      <p:cxnSp>
        <p:nvCxnSpPr>
          <p:cNvPr id="17" name="Straight Connector 16">
            <a:extLst>
              <a:ext uri="{FF2B5EF4-FFF2-40B4-BE49-F238E27FC236}">
                <a16:creationId xmlns:a16="http://schemas.microsoft.com/office/drawing/2014/main" id="{6CF1BAF6-AD41-4082-B212-8A1F9A2E877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8200" y="6485313"/>
            <a:ext cx="10515600"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825762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61F63C1-C012-90FB-056B-68AF9501842F}"/>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B6CDA21F-E7AF-4C75-8395-33F58D5B0E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AE1C45F0-260A-458C-96ED-C1F6D215121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 y="1216597"/>
            <a:ext cx="731521" cy="673460"/>
            <a:chOff x="3940602" y="308034"/>
            <a:chExt cx="2116791" cy="3428999"/>
          </a:xfrm>
          <a:solidFill>
            <a:schemeClr val="accent4"/>
          </a:solidFill>
        </p:grpSpPr>
        <p:sp>
          <p:nvSpPr>
            <p:cNvPr id="11" name="Rectangle 10">
              <a:extLst>
                <a:ext uri="{FF2B5EF4-FFF2-40B4-BE49-F238E27FC236}">
                  <a16:creationId xmlns:a16="http://schemas.microsoft.com/office/drawing/2014/main" id="{A6604B49-AD5C-4590-B051-06C8222ECD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43ECCAF-29C5-4537-947C-7EA1292463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D49787B-8DE6-4467-AD0A-8DECC6E0C2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Rectangle 14">
            <a:extLst>
              <a:ext uri="{FF2B5EF4-FFF2-40B4-BE49-F238E27FC236}">
                <a16:creationId xmlns:a16="http://schemas.microsoft.com/office/drawing/2014/main" id="{D5B0017B-2ECA-49AF-B397-DC140825DF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79" y="613954"/>
            <a:ext cx="10907487" cy="1894116"/>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F4DF790-7F54-A746-8163-129CDD4316A9}"/>
              </a:ext>
            </a:extLst>
          </p:cNvPr>
          <p:cNvSpPr>
            <a:spLocks noGrp="1"/>
          </p:cNvSpPr>
          <p:nvPr>
            <p:ph type="title"/>
          </p:nvPr>
        </p:nvSpPr>
        <p:spPr>
          <a:xfrm>
            <a:off x="1043631" y="809898"/>
            <a:ext cx="9942716" cy="1554480"/>
          </a:xfrm>
        </p:spPr>
        <p:txBody>
          <a:bodyPr anchor="ctr">
            <a:normAutofit/>
          </a:bodyPr>
          <a:lstStyle/>
          <a:p>
            <a:r>
              <a:rPr lang="en-GB" sz="4800"/>
              <a:t>Use Cases → 10 Ways in which we use AI daily</a:t>
            </a:r>
            <a:endParaRPr lang="en-IN" sz="4800"/>
          </a:p>
        </p:txBody>
      </p:sp>
      <p:sp>
        <p:nvSpPr>
          <p:cNvPr id="3" name="Content Placeholder 2">
            <a:extLst>
              <a:ext uri="{FF2B5EF4-FFF2-40B4-BE49-F238E27FC236}">
                <a16:creationId xmlns:a16="http://schemas.microsoft.com/office/drawing/2014/main" id="{2AFE8B94-BE3E-F257-D251-F6CA40A2E0BA}"/>
              </a:ext>
            </a:extLst>
          </p:cNvPr>
          <p:cNvSpPr>
            <a:spLocks noGrp="1"/>
          </p:cNvSpPr>
          <p:nvPr>
            <p:ph idx="1"/>
          </p:nvPr>
        </p:nvSpPr>
        <p:spPr>
          <a:xfrm>
            <a:off x="1045028" y="3017522"/>
            <a:ext cx="9941319" cy="3124658"/>
          </a:xfrm>
        </p:spPr>
        <p:txBody>
          <a:bodyPr anchor="ctr">
            <a:normAutofit/>
          </a:bodyPr>
          <a:lstStyle/>
          <a:p>
            <a:pPr marL="0" lvl="0" indent="0" rtl="0">
              <a:spcBef>
                <a:spcPts val="0"/>
              </a:spcBef>
              <a:spcAft>
                <a:spcPts val="0"/>
              </a:spcAft>
              <a:buNone/>
            </a:pPr>
            <a:endParaRPr lang="en-US" sz="2400"/>
          </a:p>
          <a:p>
            <a:pPr marL="0" lvl="0" indent="0" rtl="0">
              <a:spcBef>
                <a:spcPts val="0"/>
              </a:spcBef>
              <a:spcAft>
                <a:spcPts val="0"/>
              </a:spcAft>
              <a:buNone/>
            </a:pPr>
            <a:endParaRPr lang="en-US" sz="2400"/>
          </a:p>
          <a:p>
            <a:pPr marL="457200" lvl="0" indent="-323850" rtl="0">
              <a:spcBef>
                <a:spcPts val="0"/>
              </a:spcBef>
              <a:spcAft>
                <a:spcPts val="0"/>
              </a:spcAft>
              <a:buSzPts val="1500"/>
              <a:buChar char="●"/>
            </a:pPr>
            <a:r>
              <a:rPr lang="en-US" sz="2400"/>
              <a:t>Education → websites such as Udemy, etc. use AI to help instructors, learners, and organizations achieve better learning outcomes.</a:t>
            </a:r>
            <a:endParaRPr lang="en-US" sz="2400">
              <a:highlight>
                <a:schemeClr val="dk1"/>
              </a:highlight>
            </a:endParaRPr>
          </a:p>
          <a:p>
            <a:pPr marL="0" indent="0">
              <a:buNone/>
            </a:pPr>
            <a:endParaRPr lang="en-IN" sz="2400"/>
          </a:p>
        </p:txBody>
      </p:sp>
      <p:cxnSp>
        <p:nvCxnSpPr>
          <p:cNvPr id="17" name="Straight Connector 16">
            <a:extLst>
              <a:ext uri="{FF2B5EF4-FFF2-40B4-BE49-F238E27FC236}">
                <a16:creationId xmlns:a16="http://schemas.microsoft.com/office/drawing/2014/main" id="{6CF1BAF6-AD41-4082-B212-8A1F9A2E877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8200" y="6485313"/>
            <a:ext cx="10515600"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6454866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11</TotalTime>
  <Words>1145</Words>
  <Application>Microsoft Office PowerPoint</Application>
  <PresentationFormat>Widescreen</PresentationFormat>
  <Paragraphs>86</Paragraphs>
  <Slides>17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Aptos</vt:lpstr>
      <vt:lpstr>Aptos Display</vt:lpstr>
      <vt:lpstr>Arial</vt:lpstr>
      <vt:lpstr>Office Theme</vt:lpstr>
      <vt:lpstr>Advanced  Prompt Engineering - Ch 2 → What is AI? </vt:lpstr>
      <vt:lpstr>AGENDA</vt:lpstr>
      <vt:lpstr>Definition</vt:lpstr>
      <vt:lpstr>2 Types of AI</vt:lpstr>
      <vt:lpstr>2 Types of AI</vt:lpstr>
      <vt:lpstr>Use Cases → 10 Ways in which we use AI daily</vt:lpstr>
      <vt:lpstr>Use Cases → 10 Ways in which we use AI daily</vt:lpstr>
      <vt:lpstr>Use Cases → 10 Ways in which we use AI daily</vt:lpstr>
      <vt:lpstr>Use Cases → 10 Ways in which we use AI daily</vt:lpstr>
      <vt:lpstr>Successful Use Cases (Best use cases 2023)</vt:lpstr>
      <vt:lpstr>Successful Use Cases (Best use cases 2023)</vt:lpstr>
      <vt:lpstr>Successful Use Cases (Best use cases 2023)</vt:lpstr>
      <vt:lpstr>Successful Use Cases (Best use cases 2023)</vt:lpstr>
      <vt:lpstr>Successful Use Cases (Best use cases 2023)</vt:lpstr>
      <vt:lpstr>Industry Size</vt:lpstr>
      <vt:lpstr>Projected Industry Size</vt:lpstr>
      <vt:lpstr>Agenda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Msoffice602</dc:creator>
  <cp:lastModifiedBy>Msoffice602</cp:lastModifiedBy>
  <cp:revision>8</cp:revision>
  <dcterms:created xsi:type="dcterms:W3CDTF">2025-01-09T16:11:52Z</dcterms:created>
  <dcterms:modified xsi:type="dcterms:W3CDTF">2025-01-09T16:23:21Z</dcterms:modified>
</cp:coreProperties>
</file>