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1" r:id="rId3"/>
    <p:sldId id="2147479821" r:id="rId4"/>
    <p:sldId id="257" r:id="rId5"/>
    <p:sldId id="258" r:id="rId6"/>
    <p:sldId id="262" r:id="rId7"/>
    <p:sldId id="2147479825" r:id="rId8"/>
    <p:sldId id="259" r:id="rId9"/>
    <p:sldId id="260" r:id="rId10"/>
    <p:sldId id="2147479824" r:id="rId11"/>
    <p:sldId id="214747981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033" autoAdjust="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717953-7FCB-4904-A29F-BE51534E4E82}" type="datetimeFigureOut">
              <a:rPr lang="en-IN" smtClean="0"/>
              <a:t>16-02-2025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B94796-DFAA-48E5-8B98-470191E4EC2D}" type="slidenum">
              <a:rPr lang="en-IN" smtClean="0"/>
              <a:t>‹#›</a:t>
            </a:fld>
            <a:endParaRPr lang="en-IN"/>
          </a:p>
        </p:txBody>
      </p:sp>
    </p:spTree>
    <p:extLst>
      <p:ext uri="{BB962C8B-B14F-4D97-AF65-F5344CB8AC3E}">
        <p14:creationId xmlns:p14="http://schemas.microsoft.com/office/powerpoint/2010/main" val="2275707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earn.microsoft.com/en-us/microsoft-365-copilot/extensibility/build-declarative-agents"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learn.microsoft.com/en-us/microsoft-365-copilot/extensibility/build-declarative-agents?tutorial-step=5" TargetMode="External"/><Relationship Id="rId5" Type="http://schemas.openxmlformats.org/officeDocument/2006/relationships/hyperlink" Target="https://learn.microsoft.com/en-us/microsoft-365-copilot/extensibility/copilot-studio-agent-builder" TargetMode="External"/><Relationship Id="rId4" Type="http://schemas.openxmlformats.org/officeDocument/2006/relationships/hyperlink" Target="https://learn.microsoft.com/en-us/microsoft-copilot-studio/microsoft-copilot-extend-copilot-extensions?context=/microsoft-365-copilot/extensibility/context"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Flexible model selection - Create agents that use Azure OpenAI models, or others such as Llama 3, Mistral and Cohere. Choose the most suitable model to meet your business needs.</a:t>
            </a:r>
          </a:p>
          <a:p>
            <a:endParaRPr lang="en-US" dirty="0"/>
          </a:p>
          <a:p>
            <a:r>
              <a:rPr lang="en-US" dirty="0"/>
              <a:t>Extensive data integrations - Ground your AI agents with relevant, secure enterprise knowledge from various data sources, such as Microsoft Bing, Azure AI Search, and other APIs.</a:t>
            </a:r>
          </a:p>
          <a:p>
            <a:endParaRPr lang="en-US" dirty="0"/>
          </a:p>
          <a:p>
            <a:r>
              <a:rPr lang="en-US" dirty="0"/>
              <a:t>Enterprise grade security - Ensure data privacy and compliance with secure data handling, keyless authentication, and no public egress.</a:t>
            </a:r>
          </a:p>
          <a:p>
            <a:endParaRPr lang="en-US" dirty="0"/>
          </a:p>
          <a:p>
            <a:r>
              <a:rPr lang="en-US" dirty="0"/>
              <a:t>Choose your storage solution - Either bring your own Azure Blob storage for full visibility and control of your storage resources, or use platform-managed storage for secure ease-of-use.</a:t>
            </a:r>
            <a:endParaRPr lang="en-IN" dirty="0"/>
          </a:p>
        </p:txBody>
      </p:sp>
      <p:sp>
        <p:nvSpPr>
          <p:cNvPr id="4" name="Slide Number Placeholder 3"/>
          <p:cNvSpPr>
            <a:spLocks noGrp="1"/>
          </p:cNvSpPr>
          <p:nvPr>
            <p:ph type="sldNum" sz="quarter" idx="5"/>
          </p:nvPr>
        </p:nvSpPr>
        <p:spPr/>
        <p:txBody>
          <a:bodyPr/>
          <a:lstStyle/>
          <a:p>
            <a:fld id="{77B94796-DFAA-48E5-8B98-470191E4EC2D}" type="slidenum">
              <a:rPr lang="en-IN" smtClean="0"/>
              <a:t>4</a:t>
            </a:fld>
            <a:endParaRPr lang="en-IN"/>
          </a:p>
        </p:txBody>
      </p:sp>
    </p:spTree>
    <p:extLst>
      <p:ext uri="{BB962C8B-B14F-4D97-AF65-F5344CB8AC3E}">
        <p14:creationId xmlns:p14="http://schemas.microsoft.com/office/powerpoint/2010/main" val="392957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7B94796-DFAA-48E5-8B98-470191E4EC2D}" type="slidenum">
              <a:rPr lang="en-IN" smtClean="0"/>
              <a:t>6</a:t>
            </a:fld>
            <a:endParaRPr lang="en-IN"/>
          </a:p>
        </p:txBody>
      </p:sp>
    </p:spTree>
    <p:extLst>
      <p:ext uri="{BB962C8B-B14F-4D97-AF65-F5344CB8AC3E}">
        <p14:creationId xmlns:p14="http://schemas.microsoft.com/office/powerpoint/2010/main" val="2683496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4823C-75A9-6D68-715B-D85314B909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A52E01-4455-A95C-6701-9E1A990EC4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C1F6E2-846C-5DD6-C3FD-503EA4C0130F}"/>
              </a:ext>
            </a:extLst>
          </p:cNvPr>
          <p:cNvSpPr>
            <a:spLocks noGrp="1"/>
          </p:cNvSpPr>
          <p:nvPr>
            <p:ph type="body" idx="1"/>
          </p:nvPr>
        </p:nvSpPr>
        <p:spPr/>
        <p:txBody>
          <a:bodyPr/>
          <a:lstStyle/>
          <a:p>
            <a:r>
              <a:rPr lang="en-US" dirty="0"/>
              <a:t>"autonomy" refers to the agent's ability to make decisions, learn, and act independently, without needing constant human intervention. Let's break it down with an example:</a:t>
            </a:r>
          </a:p>
          <a:p>
            <a:r>
              <a:rPr lang="en-US" dirty="0"/>
              <a:t>Imagine you have a virtual assistant named "Aisha" that helps you manage your daily tasks. Here’s how the autonomy area comes into play:</a:t>
            </a:r>
          </a:p>
          <a:p>
            <a:pPr>
              <a:buFont typeface="+mj-lt"/>
              <a:buAutoNum type="arabicPeriod"/>
            </a:pPr>
            <a:r>
              <a:rPr lang="en-US" b="1" dirty="0"/>
              <a:t>Planning</a:t>
            </a:r>
            <a:r>
              <a:rPr lang="en-US" dirty="0"/>
              <a:t>: Aisha can plan your day by looking at your calendar, understanding your priorities, and suggesting a schedule that maximizes your productivity.</a:t>
            </a:r>
          </a:p>
          <a:p>
            <a:pPr marL="742950" lvl="1" indent="-285750">
              <a:buFont typeface="+mj-lt"/>
              <a:buAutoNum type="arabicPeriod"/>
            </a:pPr>
            <a:r>
              <a:rPr lang="en-US" dirty="0"/>
              <a:t>Example: If you have meetings from 9 AM to 11 AM and a project deadline at 3 PM, Aisha might suggest working on the project from 11:30 AM to 2 PM.</a:t>
            </a:r>
          </a:p>
          <a:p>
            <a:pPr>
              <a:buFont typeface="+mj-lt"/>
              <a:buAutoNum type="arabicPeriod"/>
            </a:pPr>
            <a:r>
              <a:rPr lang="en-US" b="1" dirty="0"/>
              <a:t>Learning</a:t>
            </a:r>
            <a:r>
              <a:rPr lang="en-US" dirty="0"/>
              <a:t>: Aisha learns from your behavior and preferences over time. If she notices that you tend to work best in the mornings, she might start scheduling your most important tasks early in the day.</a:t>
            </a:r>
          </a:p>
          <a:p>
            <a:pPr marL="742950" lvl="1" indent="-285750">
              <a:buFont typeface="+mj-lt"/>
              <a:buAutoNum type="arabicPeriod"/>
            </a:pPr>
            <a:r>
              <a:rPr lang="en-US" dirty="0"/>
              <a:t>Example: After observing that you prefer to handle emails first thing in the morning, Aisha automatically schedules an email-checking session at 8 AM every day.</a:t>
            </a:r>
          </a:p>
          <a:p>
            <a:pPr>
              <a:buFont typeface="+mj-lt"/>
              <a:buAutoNum type="arabicPeriod"/>
            </a:pPr>
            <a:r>
              <a:rPr lang="en-US" b="1" dirty="0"/>
              <a:t>Decision Making</a:t>
            </a:r>
            <a:r>
              <a:rPr lang="en-US" dirty="0"/>
              <a:t>: Aisha can make decisions on your behalf based on the information she has.</a:t>
            </a:r>
          </a:p>
          <a:p>
            <a:pPr marL="742950" lvl="1" indent="-285750">
              <a:buFont typeface="+mj-lt"/>
              <a:buAutoNum type="arabicPeriod"/>
            </a:pPr>
            <a:r>
              <a:rPr lang="en-US" dirty="0"/>
              <a:t>Example: If you receive an email requesting a meeting and your calendar is already full, Aisha can decide to propose an alternative time slot without needing to ask you every time.</a:t>
            </a:r>
          </a:p>
          <a:p>
            <a:pPr>
              <a:buFont typeface="+mj-lt"/>
              <a:buAutoNum type="arabicPeriod"/>
            </a:pPr>
            <a:r>
              <a:rPr lang="en-US" b="1" dirty="0"/>
              <a:t>Seeking Help</a:t>
            </a:r>
            <a:r>
              <a:rPr lang="en-US" dirty="0"/>
              <a:t>: When Aisha encounters a task that she can't handle alone, she knows when to reach out for assistance or escalate the issue.</a:t>
            </a:r>
          </a:p>
          <a:p>
            <a:pPr marL="742950" lvl="1" indent="-285750">
              <a:buFont typeface="+mj-lt"/>
              <a:buAutoNum type="arabicPeriod"/>
            </a:pPr>
            <a:r>
              <a:rPr lang="en-US" dirty="0"/>
              <a:t>Example: If Aisha receives a technical question about a software tool that she can't answer, she might direct you to a human expert or provide resources where you can find the information.</a:t>
            </a:r>
          </a:p>
          <a:p>
            <a:r>
              <a:rPr lang="en-US" dirty="0"/>
              <a:t>By handling these tasks autonomously, Aisha saves you time and allows you to focus on more important things. Autonomy in agent systems enables them to be more efficient and helpful without constant oversight.</a:t>
            </a:r>
          </a:p>
        </p:txBody>
      </p:sp>
      <p:sp>
        <p:nvSpPr>
          <p:cNvPr id="4" name="Slide Number Placeholder 3">
            <a:extLst>
              <a:ext uri="{FF2B5EF4-FFF2-40B4-BE49-F238E27FC236}">
                <a16:creationId xmlns:a16="http://schemas.microsoft.com/office/drawing/2014/main" id="{98C09A51-3966-6E3B-9170-11E97E1A4673}"/>
              </a:ext>
            </a:extLst>
          </p:cNvPr>
          <p:cNvSpPr>
            <a:spLocks noGrp="1"/>
          </p:cNvSpPr>
          <p:nvPr>
            <p:ph type="sldNum" sz="quarter" idx="5"/>
          </p:nvPr>
        </p:nvSpPr>
        <p:spPr/>
        <p:txBody>
          <a:bodyPr/>
          <a:lstStyle/>
          <a:p>
            <a:fld id="{A3AC959B-C48B-4E62-B822-2F0335676B3D}" type="slidenum">
              <a:rPr lang="en-IN" smtClean="0"/>
              <a:t>7</a:t>
            </a:fld>
            <a:endParaRPr lang="en-IN"/>
          </a:p>
        </p:txBody>
      </p:sp>
    </p:spTree>
    <p:extLst>
      <p:ext uri="{BB962C8B-B14F-4D97-AF65-F5344CB8AC3E}">
        <p14:creationId xmlns:p14="http://schemas.microsoft.com/office/powerpoint/2010/main" val="3818711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4F269-7140-C60F-3BEA-F32DFF5A60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1902D5-94C9-D9A2-471A-2C00D66459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FA27D2-94CC-85A0-9C59-5254796236B7}"/>
              </a:ext>
            </a:extLst>
          </p:cNvPr>
          <p:cNvSpPr>
            <a:spLocks noGrp="1"/>
          </p:cNvSpPr>
          <p:nvPr>
            <p:ph type="body" idx="1"/>
          </p:nvPr>
        </p:nvSpPr>
        <p:spPr/>
        <p:txBody>
          <a:bodyPr/>
          <a:lstStyle/>
          <a:p>
            <a:r>
              <a:rPr lang="en-IN" dirty="0"/>
              <a:t>Teams Toolkit: This Visual Studio Code extension helps you build declarative agents for Microsoft 365 Copilot.</a:t>
            </a:r>
          </a:p>
          <a:p>
            <a:r>
              <a:rPr lang="en-IN" dirty="0"/>
              <a:t>Copilot Studio Agent Builder: A simple interface within Microsoft 365 Copilot to create agents using natural language or manual configuration.</a:t>
            </a:r>
          </a:p>
          <a:p>
            <a:endParaRPr lang="en-IN" dirty="0"/>
          </a:p>
          <a:p>
            <a:r>
              <a:rPr lang="en-US" u="none" strike="noStrike" dirty="0">
                <a:effectLst/>
                <a:hlinkClick r:id="rId3"/>
              </a:rPr>
              <a:t>Teams </a:t>
            </a:r>
            <a:r>
              <a:rPr lang="en-US" u="none" strike="noStrike" dirty="0" err="1">
                <a:effectLst/>
                <a:hlinkClick r:id="rId3"/>
              </a:rPr>
              <a:t>Toolkit</a:t>
            </a:r>
            <a:r>
              <a:rPr lang="en-US" dirty="0" err="1">
                <a:effectLst/>
              </a:rPr>
              <a:t>Build</a:t>
            </a:r>
            <a:r>
              <a:rPr lang="en-US" dirty="0">
                <a:effectLst/>
              </a:rPr>
              <a:t> declarative agents using Teams </a:t>
            </a:r>
            <a:r>
              <a:rPr lang="en-US" dirty="0" err="1">
                <a:effectLst/>
              </a:rPr>
              <a:t>Toolkit.</a:t>
            </a:r>
            <a:r>
              <a:rPr lang="en-US" u="none" strike="noStrike" dirty="0" err="1">
                <a:effectLst/>
                <a:hlinkClick r:id="rId4"/>
              </a:rPr>
              <a:t>Copilot</a:t>
            </a:r>
            <a:r>
              <a:rPr lang="en-US" u="none" strike="noStrike" dirty="0">
                <a:effectLst/>
                <a:hlinkClick r:id="rId4"/>
              </a:rPr>
              <a:t> </a:t>
            </a:r>
            <a:r>
              <a:rPr lang="en-US" u="none" strike="noStrike" dirty="0" err="1">
                <a:effectLst/>
                <a:hlinkClick r:id="rId4"/>
              </a:rPr>
              <a:t>Studio</a:t>
            </a:r>
            <a:r>
              <a:rPr lang="en-US" dirty="0" err="1">
                <a:effectLst/>
              </a:rPr>
              <a:t>Build</a:t>
            </a:r>
            <a:r>
              <a:rPr lang="en-US" dirty="0">
                <a:effectLst/>
              </a:rPr>
              <a:t> declarative agents using the builder integrated in Copilot </a:t>
            </a:r>
            <a:r>
              <a:rPr lang="en-US" dirty="0" err="1">
                <a:effectLst/>
              </a:rPr>
              <a:t>Studio.</a:t>
            </a:r>
            <a:r>
              <a:rPr lang="en-US" u="none" strike="noStrike" dirty="0" err="1">
                <a:effectLst/>
                <a:hlinkClick r:id="rId5"/>
              </a:rPr>
              <a:t>Copilot</a:t>
            </a:r>
            <a:r>
              <a:rPr lang="en-US" u="none" strike="noStrike" dirty="0">
                <a:effectLst/>
                <a:hlinkClick r:id="rId5"/>
              </a:rPr>
              <a:t> Studio agent </a:t>
            </a:r>
            <a:r>
              <a:rPr lang="en-US" u="none" strike="noStrike" dirty="0" err="1">
                <a:effectLst/>
                <a:hlinkClick r:id="rId5"/>
              </a:rPr>
              <a:t>builder</a:t>
            </a:r>
            <a:r>
              <a:rPr lang="en-US" dirty="0" err="1">
                <a:effectLst/>
              </a:rPr>
              <a:t>Build</a:t>
            </a:r>
            <a:r>
              <a:rPr lang="en-US" dirty="0">
                <a:effectLst/>
              </a:rPr>
              <a:t> declarative agents using the integrated builder in Microsoft 365 </a:t>
            </a:r>
            <a:r>
              <a:rPr lang="en-US" dirty="0" err="1">
                <a:effectLst/>
              </a:rPr>
              <a:t>Copilot.</a:t>
            </a:r>
            <a:r>
              <a:rPr lang="en-US" u="none" strike="noStrike" dirty="0" err="1">
                <a:effectLst/>
                <a:hlinkClick r:id="rId6"/>
              </a:rPr>
              <a:t>SharePoint</a:t>
            </a:r>
            <a:r>
              <a:rPr lang="en-US" dirty="0" err="1">
                <a:effectLst/>
              </a:rPr>
              <a:t>Build</a:t>
            </a:r>
            <a:r>
              <a:rPr lang="en-US" dirty="0">
                <a:effectLst/>
              </a:rPr>
              <a:t> declarative agents using grounding data from SharePoint files.</a:t>
            </a:r>
            <a:endParaRPr lang="en-IN" dirty="0"/>
          </a:p>
          <a:p>
            <a:endParaRPr lang="en-IN" dirty="0"/>
          </a:p>
          <a:p>
            <a:r>
              <a:rPr lang="en-US" b="0" i="0" dirty="0">
                <a:solidFill>
                  <a:srgbClr val="333333"/>
                </a:solidFill>
                <a:effectLst/>
                <a:latin typeface="Segoe UI" panose="020B0502040204020203" pitchFamily="34" charset="0"/>
              </a:rPr>
              <a:t>Azure AI Agent Service is </a:t>
            </a:r>
            <a:r>
              <a:rPr lang="en-US" b="1" i="0" dirty="0">
                <a:solidFill>
                  <a:srgbClr val="333333"/>
                </a:solidFill>
                <a:effectLst/>
                <a:latin typeface="Segoe UI" panose="020B0502040204020203" pitchFamily="34" charset="0"/>
              </a:rPr>
              <a:t>flexible and use-case agnostic. </a:t>
            </a:r>
            <a:r>
              <a:rPr lang="en-US" b="0" i="0" dirty="0">
                <a:solidFill>
                  <a:srgbClr val="333333"/>
                </a:solidFill>
                <a:effectLst/>
                <a:latin typeface="Segoe UI" panose="020B0502040204020203" pitchFamily="34" charset="0"/>
              </a:rPr>
              <a:t>This</a:t>
            </a:r>
            <a:r>
              <a:rPr lang="en-US" b="1" i="0" dirty="0">
                <a:solidFill>
                  <a:srgbClr val="333333"/>
                </a:solidFill>
                <a:effectLst/>
                <a:latin typeface="Segoe UI" panose="020B0502040204020203" pitchFamily="34" charset="0"/>
              </a:rPr>
              <a:t> </a:t>
            </a:r>
            <a:r>
              <a:rPr lang="en-US" b="0" i="0" dirty="0">
                <a:solidFill>
                  <a:srgbClr val="333333"/>
                </a:solidFill>
                <a:effectLst/>
                <a:latin typeface="Segoe UI" panose="020B0502040204020203" pitchFamily="34" charset="0"/>
              </a:rPr>
              <a:t>represents endless possibilities to automate routine tasks and unlock new possibilities for knowledge work - whether it is </a:t>
            </a:r>
            <a:r>
              <a:rPr lang="en-US" b="1" i="0" dirty="0">
                <a:solidFill>
                  <a:srgbClr val="333333"/>
                </a:solidFill>
                <a:effectLst/>
                <a:latin typeface="Segoe UI" panose="020B0502040204020203" pitchFamily="34" charset="0"/>
              </a:rPr>
              <a:t>personal productivity agents</a:t>
            </a:r>
            <a:r>
              <a:rPr lang="en-US" b="0" i="0" dirty="0">
                <a:solidFill>
                  <a:srgbClr val="333333"/>
                </a:solidFill>
                <a:effectLst/>
                <a:latin typeface="Segoe UI" panose="020B0502040204020203" pitchFamily="34" charset="0"/>
              </a:rPr>
              <a:t> that send emails and schedule meetings, </a:t>
            </a:r>
            <a:r>
              <a:rPr lang="en-US" b="1" i="0" dirty="0">
                <a:solidFill>
                  <a:srgbClr val="333333"/>
                </a:solidFill>
                <a:effectLst/>
                <a:latin typeface="Segoe UI" panose="020B0502040204020203" pitchFamily="34" charset="0"/>
              </a:rPr>
              <a:t>research agents</a:t>
            </a:r>
            <a:r>
              <a:rPr lang="en-US" b="0" i="0" dirty="0">
                <a:solidFill>
                  <a:srgbClr val="333333"/>
                </a:solidFill>
                <a:effectLst/>
                <a:latin typeface="Segoe UI" panose="020B0502040204020203" pitchFamily="34" charset="0"/>
              </a:rPr>
              <a:t> that continuously monitor market trends and automate report creation, </a:t>
            </a:r>
            <a:r>
              <a:rPr lang="en-US" b="1" i="0" dirty="0">
                <a:solidFill>
                  <a:srgbClr val="333333"/>
                </a:solidFill>
                <a:effectLst/>
                <a:latin typeface="Segoe UI" panose="020B0502040204020203" pitchFamily="34" charset="0"/>
              </a:rPr>
              <a:t>sales agents</a:t>
            </a:r>
            <a:r>
              <a:rPr lang="en-US" b="0" i="0" dirty="0">
                <a:solidFill>
                  <a:srgbClr val="333333"/>
                </a:solidFill>
                <a:effectLst/>
                <a:latin typeface="Segoe UI" panose="020B0502040204020203" pitchFamily="34" charset="0"/>
              </a:rPr>
              <a:t> that can research leads and automatically qualify leads, </a:t>
            </a:r>
            <a:r>
              <a:rPr lang="en-US" b="1" i="0" dirty="0">
                <a:solidFill>
                  <a:srgbClr val="333333"/>
                </a:solidFill>
                <a:effectLst/>
                <a:latin typeface="Segoe UI" panose="020B0502040204020203" pitchFamily="34" charset="0"/>
              </a:rPr>
              <a:t>customer service agents </a:t>
            </a:r>
            <a:r>
              <a:rPr lang="en-US" b="0" i="0" dirty="0">
                <a:solidFill>
                  <a:srgbClr val="333333"/>
                </a:solidFill>
                <a:effectLst/>
                <a:latin typeface="Segoe UI" panose="020B0502040204020203" pitchFamily="34" charset="0"/>
              </a:rPr>
              <a:t>that proactively follow-up with personalized messages, or </a:t>
            </a:r>
            <a:r>
              <a:rPr lang="en-US" b="1" i="0" dirty="0">
                <a:solidFill>
                  <a:srgbClr val="333333"/>
                </a:solidFill>
                <a:effectLst/>
                <a:latin typeface="Segoe UI" panose="020B0502040204020203" pitchFamily="34" charset="0"/>
              </a:rPr>
              <a:t>developer agents</a:t>
            </a:r>
            <a:r>
              <a:rPr lang="en-US" b="0" i="0" dirty="0">
                <a:solidFill>
                  <a:srgbClr val="333333"/>
                </a:solidFill>
                <a:effectLst/>
                <a:latin typeface="Segoe UI" panose="020B0502040204020203" pitchFamily="34" charset="0"/>
              </a:rPr>
              <a:t> that can upgrade your code base or evolve a code repository interactively.</a:t>
            </a:r>
            <a:endParaRPr lang="en-IN" dirty="0"/>
          </a:p>
        </p:txBody>
      </p:sp>
      <p:sp>
        <p:nvSpPr>
          <p:cNvPr id="4" name="Slide Number Placeholder 3">
            <a:extLst>
              <a:ext uri="{FF2B5EF4-FFF2-40B4-BE49-F238E27FC236}">
                <a16:creationId xmlns:a16="http://schemas.microsoft.com/office/drawing/2014/main" id="{C5F6201A-0558-672D-FE6B-4AA0DD789F99}"/>
              </a:ext>
            </a:extLst>
          </p:cNvPr>
          <p:cNvSpPr>
            <a:spLocks noGrp="1"/>
          </p:cNvSpPr>
          <p:nvPr>
            <p:ph type="sldNum" sz="quarter" idx="5"/>
          </p:nvPr>
        </p:nvSpPr>
        <p:spPr/>
        <p:txBody>
          <a:bodyPr/>
          <a:lstStyle/>
          <a:p>
            <a:fld id="{A3AC959B-C48B-4E62-B822-2F0335676B3D}" type="slidenum">
              <a:rPr lang="en-IN" smtClean="0"/>
              <a:t>10</a:t>
            </a:fld>
            <a:endParaRPr lang="en-IN"/>
          </a:p>
        </p:txBody>
      </p:sp>
    </p:spTree>
    <p:extLst>
      <p:ext uri="{BB962C8B-B14F-4D97-AF65-F5344CB8AC3E}">
        <p14:creationId xmlns:p14="http://schemas.microsoft.com/office/powerpoint/2010/main" val="1290776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9ED84-91BF-A276-DC61-6F79D56069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A495A97F-4949-9E67-2B65-2E0E6316B6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4D0CD59-C0BF-E263-CB1C-DA2AF55CEF71}"/>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5" name="Footer Placeholder 4">
            <a:extLst>
              <a:ext uri="{FF2B5EF4-FFF2-40B4-BE49-F238E27FC236}">
                <a16:creationId xmlns:a16="http://schemas.microsoft.com/office/drawing/2014/main" id="{9CD45590-CF64-1711-3CB2-C8358CCC22E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1666FDD-ACD9-07FF-E56E-78F236981537}"/>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97111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37C9B-94FD-2961-831E-977939AAEDE9}"/>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03D2C7D-EAD9-C5ED-032F-4149E5901A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21C9D21-90E7-8FA9-66C7-C6E4582A4D5E}"/>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5" name="Footer Placeholder 4">
            <a:extLst>
              <a:ext uri="{FF2B5EF4-FFF2-40B4-BE49-F238E27FC236}">
                <a16:creationId xmlns:a16="http://schemas.microsoft.com/office/drawing/2014/main" id="{20C4E366-AEF6-C28F-0210-AEF6BBC131C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6FC7F1-7F16-F03B-027C-2B08F94B0CA4}"/>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174474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079660-893D-2FE5-B887-64B693D35E8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19A34E78-D334-11B3-8904-8B900DBBC7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64E18EE-2897-8EED-48E7-405AE67234F9}"/>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5" name="Footer Placeholder 4">
            <a:extLst>
              <a:ext uri="{FF2B5EF4-FFF2-40B4-BE49-F238E27FC236}">
                <a16:creationId xmlns:a16="http://schemas.microsoft.com/office/drawing/2014/main" id="{BF62BB4A-9975-511A-0A84-79BDCE33616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E9A6322-4D86-4F2B-B383-480F4B370CF7}"/>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389461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B9A2-327D-BFA2-7718-3A06C48075C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685BF68-1A99-FDB5-C344-F4546C1C9C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70D2460-EF07-4236-3B44-82C95FA23B81}"/>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5" name="Footer Placeholder 4">
            <a:extLst>
              <a:ext uri="{FF2B5EF4-FFF2-40B4-BE49-F238E27FC236}">
                <a16:creationId xmlns:a16="http://schemas.microsoft.com/office/drawing/2014/main" id="{B4B289F9-D621-D048-8676-1773D72022E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67A38A9-9703-D827-1BBA-5A11E7269CDD}"/>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328961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46790-A4B0-3E4D-8482-ACB644B764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DD2F634-C01F-4AF2-0562-E5E2A038728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DAFDF5-A0DF-5C9A-99D0-BFB2FE89F126}"/>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5" name="Footer Placeholder 4">
            <a:extLst>
              <a:ext uri="{FF2B5EF4-FFF2-40B4-BE49-F238E27FC236}">
                <a16:creationId xmlns:a16="http://schemas.microsoft.com/office/drawing/2014/main" id="{45C2BC82-3952-5FC0-D3F0-F10AC3003C8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10ABEFC-E7C4-A6F7-5BE0-6DA8986B11A5}"/>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3330571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5A90D-C5D5-9495-582E-4D6F2C58DC0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37D5A03-2CA8-4BC7-7AE9-55F8D4D4BE9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15C3F58F-89CD-4DF1-0D93-7CE05E10453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4A05677C-337B-1E31-691F-B693FD890ADA}"/>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6" name="Footer Placeholder 5">
            <a:extLst>
              <a:ext uri="{FF2B5EF4-FFF2-40B4-BE49-F238E27FC236}">
                <a16:creationId xmlns:a16="http://schemas.microsoft.com/office/drawing/2014/main" id="{E7C3E1AC-12FE-3509-CB8A-757711FC8BAE}"/>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FA7B5E0-2DF9-E894-9227-AD4071966A59}"/>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20962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5EDBF-186A-7698-3067-0AC1F8FA857A}"/>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C4018F4B-FFBA-B75A-75E9-D4A6B8D962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1A3CA88-D0A5-5750-2E8C-BEAAA0A2CA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D77F5F6A-4DCF-32A0-2892-C92FB98F6D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D6657D-C493-4D2F-7FE8-B8FB60BCE0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15133C78-43EF-2FE8-E21D-07D68134A9AA}"/>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8" name="Footer Placeholder 7">
            <a:extLst>
              <a:ext uri="{FF2B5EF4-FFF2-40B4-BE49-F238E27FC236}">
                <a16:creationId xmlns:a16="http://schemas.microsoft.com/office/drawing/2014/main" id="{C40CC73B-4253-1632-0829-F69FF8C0A854}"/>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9E98022F-A71B-E5FE-4D4C-954698E74D0A}"/>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3708146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547AD-1D38-DE1C-E4BE-8699D4AD37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29A3AE0B-2A20-3304-3EFB-6F888AFF3B1D}"/>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4" name="Footer Placeholder 3">
            <a:extLst>
              <a:ext uri="{FF2B5EF4-FFF2-40B4-BE49-F238E27FC236}">
                <a16:creationId xmlns:a16="http://schemas.microsoft.com/office/drawing/2014/main" id="{ECE3EB88-4FC8-E9A6-C976-D468EE8B559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989B6950-41F1-A856-D107-2872EBCE808D}"/>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259182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8BE74-1F83-4B67-B714-CE1C5734EB05}"/>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3" name="Footer Placeholder 2">
            <a:extLst>
              <a:ext uri="{FF2B5EF4-FFF2-40B4-BE49-F238E27FC236}">
                <a16:creationId xmlns:a16="http://schemas.microsoft.com/office/drawing/2014/main" id="{B3418925-DBFD-5D18-8A28-AE2C7E3778D4}"/>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65FE412A-0053-17B2-FF1B-DCBA8EF5C3A2}"/>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3697544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30920-08D4-AA67-3500-03775722C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0D8CA8B6-25B4-D46A-A66F-3284C6728B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934D05D-0788-38C1-3CBD-D35EDA7599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027A23-DFBA-2DDA-AC15-249D26C80499}"/>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6" name="Footer Placeholder 5">
            <a:extLst>
              <a:ext uri="{FF2B5EF4-FFF2-40B4-BE49-F238E27FC236}">
                <a16:creationId xmlns:a16="http://schemas.microsoft.com/office/drawing/2014/main" id="{02FA3366-6CC9-DD5F-53CA-599F2514960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8A66947-A1A6-F810-FBB2-174BD20722BA}"/>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2032865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88F94-FDE0-D62D-8730-0C1C85A380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5904369-A33E-0A18-0698-AB2FFB19CE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BBE7D8DA-2704-6D7D-B479-6FC97931BA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F8E7E6-DA4D-83A7-4C81-BA21E3F4374A}"/>
              </a:ext>
            </a:extLst>
          </p:cNvPr>
          <p:cNvSpPr>
            <a:spLocks noGrp="1"/>
          </p:cNvSpPr>
          <p:nvPr>
            <p:ph type="dt" sz="half" idx="10"/>
          </p:nvPr>
        </p:nvSpPr>
        <p:spPr/>
        <p:txBody>
          <a:bodyPr/>
          <a:lstStyle/>
          <a:p>
            <a:fld id="{3BA99F75-773C-4CFE-B5EE-A47E32BCC781}" type="datetimeFigureOut">
              <a:rPr lang="en-IN" smtClean="0"/>
              <a:t>16-02-2025</a:t>
            </a:fld>
            <a:endParaRPr lang="en-IN"/>
          </a:p>
        </p:txBody>
      </p:sp>
      <p:sp>
        <p:nvSpPr>
          <p:cNvPr id="6" name="Footer Placeholder 5">
            <a:extLst>
              <a:ext uri="{FF2B5EF4-FFF2-40B4-BE49-F238E27FC236}">
                <a16:creationId xmlns:a16="http://schemas.microsoft.com/office/drawing/2014/main" id="{76F5B06D-FCF3-CBB8-87EB-FFA95A630D3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CC79C71-FD28-3838-ECF9-A4A2E12F05C8}"/>
              </a:ext>
            </a:extLst>
          </p:cNvPr>
          <p:cNvSpPr>
            <a:spLocks noGrp="1"/>
          </p:cNvSpPr>
          <p:nvPr>
            <p:ph type="sldNum" sz="quarter" idx="12"/>
          </p:nvPr>
        </p:nvSpPr>
        <p:spPr/>
        <p:txBody>
          <a:bodyPr/>
          <a:lstStyle/>
          <a:p>
            <a:fld id="{9E55265E-5785-47DB-ADC3-38487D8F96E3}" type="slidenum">
              <a:rPr lang="en-IN" smtClean="0"/>
              <a:t>‹#›</a:t>
            </a:fld>
            <a:endParaRPr lang="en-IN"/>
          </a:p>
        </p:txBody>
      </p:sp>
    </p:spTree>
    <p:extLst>
      <p:ext uri="{BB962C8B-B14F-4D97-AF65-F5344CB8AC3E}">
        <p14:creationId xmlns:p14="http://schemas.microsoft.com/office/powerpoint/2010/main" val="2700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E26C7F-1215-FBC3-2E76-F074D99E67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68F1E31-B8E2-CF93-133C-5316AD4B96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33F800B-2F1F-2075-8ACC-8572D44EC4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BA99F75-773C-4CFE-B5EE-A47E32BCC781}" type="datetimeFigureOut">
              <a:rPr lang="en-IN" smtClean="0"/>
              <a:t>16-02-2025</a:t>
            </a:fld>
            <a:endParaRPr lang="en-IN"/>
          </a:p>
        </p:txBody>
      </p:sp>
      <p:sp>
        <p:nvSpPr>
          <p:cNvPr id="5" name="Footer Placeholder 4">
            <a:extLst>
              <a:ext uri="{FF2B5EF4-FFF2-40B4-BE49-F238E27FC236}">
                <a16:creationId xmlns:a16="http://schemas.microsoft.com/office/drawing/2014/main" id="{0429A83C-4D57-C69E-7D4A-2B0E07B5AA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503661F4-83D3-B0CD-EC8D-FF8FBC5092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E55265E-5785-47DB-ADC3-38487D8F96E3}" type="slidenum">
              <a:rPr lang="en-IN" smtClean="0"/>
              <a:t>‹#›</a:t>
            </a:fld>
            <a:endParaRPr lang="en-IN"/>
          </a:p>
        </p:txBody>
      </p:sp>
    </p:spTree>
    <p:extLst>
      <p:ext uri="{BB962C8B-B14F-4D97-AF65-F5344CB8AC3E}">
        <p14:creationId xmlns:p14="http://schemas.microsoft.com/office/powerpoint/2010/main" val="1764793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learn.microsoft.com/en-us/microsoft-365-copilot/extensibility/assets/images/cea-da-decision-guide.png#lightbox" TargetMode="External"/><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techcommunity.microsoft.com/blog/azure-ai-services-blog/introducing-azure-ai-agent-service/4298357"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notesSlide" Target="../notesSlides/notesSlide3.xml"/><Relationship Id="rId16" Type="http://schemas.openxmlformats.org/officeDocument/2006/relationships/image" Target="../media/image25.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20.png"/><Relationship Id="rId24" Type="http://schemas.openxmlformats.org/officeDocument/2006/relationships/image" Target="../media/image33.pn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 Id="rId22"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55" name="Rectangle 105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Azure AI Foundry: No-Code Bot Development">
            <a:extLst>
              <a:ext uri="{FF2B5EF4-FFF2-40B4-BE49-F238E27FC236}">
                <a16:creationId xmlns:a16="http://schemas.microsoft.com/office/drawing/2014/main" id="{05FCF22A-971C-8C6D-EE3D-F39DD8AA14D1}"/>
              </a:ext>
            </a:extLst>
          </p:cNvPr>
          <p:cNvPicPr>
            <a:picLocks noChangeAspect="1" noChangeArrowheads="1"/>
          </p:cNvPicPr>
          <p:nvPr/>
        </p:nvPicPr>
        <p:blipFill>
          <a:blip r:embed="rId2">
            <a:alphaModFix amt="50000"/>
            <a:extLst>
              <a:ext uri="{28A0092B-C50C-407E-A947-70E740481C1C}">
                <a14:useLocalDpi xmlns:a14="http://schemas.microsoft.com/office/drawing/2010/main" val="0"/>
              </a:ext>
            </a:extLst>
          </a:blip>
          <a:srcRect/>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F2BF669-83D7-1C24-1539-989E9E16A9E8}"/>
              </a:ext>
            </a:extLst>
          </p:cNvPr>
          <p:cNvSpPr>
            <a:spLocks noGrp="1"/>
          </p:cNvSpPr>
          <p:nvPr>
            <p:ph type="ctrTitle"/>
          </p:nvPr>
        </p:nvSpPr>
        <p:spPr>
          <a:xfrm>
            <a:off x="1524000" y="1122362"/>
            <a:ext cx="9144000" cy="2900518"/>
          </a:xfrm>
        </p:spPr>
        <p:txBody>
          <a:bodyPr>
            <a:normAutofit/>
          </a:bodyPr>
          <a:lstStyle/>
          <a:p>
            <a:r>
              <a:rPr lang="en-US" dirty="0">
                <a:solidFill>
                  <a:srgbClr val="FFFFFF"/>
                </a:solidFill>
              </a:rPr>
              <a:t>Introduction to Azure AI Agents Service </a:t>
            </a:r>
            <a:endParaRPr lang="en-IN" dirty="0">
              <a:solidFill>
                <a:srgbClr val="FFFFFF"/>
              </a:solidFill>
            </a:endParaRPr>
          </a:p>
        </p:txBody>
      </p:sp>
    </p:spTree>
    <p:extLst>
      <p:ext uri="{BB962C8B-B14F-4D97-AF65-F5344CB8AC3E}">
        <p14:creationId xmlns:p14="http://schemas.microsoft.com/office/powerpoint/2010/main" val="3794874924"/>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E0EDF-EF80-2598-675F-244B3DF7589B}"/>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78FF75-3825-5B8A-5F3A-00439E69959B}"/>
              </a:ext>
            </a:extLst>
          </p:cNvPr>
          <p:cNvGraphicFramePr>
            <a:graphicFrameLocks noGrp="1"/>
          </p:cNvGraphicFramePr>
          <p:nvPr>
            <p:extLst>
              <p:ext uri="{D42A27DB-BD31-4B8C-83A1-F6EECF244321}">
                <p14:modId xmlns:p14="http://schemas.microsoft.com/office/powerpoint/2010/main" val="4153494871"/>
              </p:ext>
            </p:extLst>
          </p:nvPr>
        </p:nvGraphicFramePr>
        <p:xfrm>
          <a:off x="172939" y="1794615"/>
          <a:ext cx="11884381" cy="4297680"/>
        </p:xfrm>
        <a:graphic>
          <a:graphicData uri="http://schemas.openxmlformats.org/drawingml/2006/table">
            <a:tbl>
              <a:tblPr firstRow="1" bandRow="1">
                <a:tableStyleId>{5C22544A-7EE6-4342-B048-85BDC9FD1C3A}</a:tableStyleId>
              </a:tblPr>
              <a:tblGrid>
                <a:gridCol w="1315391">
                  <a:extLst>
                    <a:ext uri="{9D8B030D-6E8A-4147-A177-3AD203B41FA5}">
                      <a16:colId xmlns:a16="http://schemas.microsoft.com/office/drawing/2014/main" val="1383228145"/>
                    </a:ext>
                  </a:extLst>
                </a:gridCol>
                <a:gridCol w="2052312">
                  <a:extLst>
                    <a:ext uri="{9D8B030D-6E8A-4147-A177-3AD203B41FA5}">
                      <a16:colId xmlns:a16="http://schemas.microsoft.com/office/drawing/2014/main" val="1769762444"/>
                    </a:ext>
                  </a:extLst>
                </a:gridCol>
                <a:gridCol w="1808142">
                  <a:extLst>
                    <a:ext uri="{9D8B030D-6E8A-4147-A177-3AD203B41FA5}">
                      <a16:colId xmlns:a16="http://schemas.microsoft.com/office/drawing/2014/main" val="2827852229"/>
                    </a:ext>
                  </a:extLst>
                </a:gridCol>
                <a:gridCol w="2747076">
                  <a:extLst>
                    <a:ext uri="{9D8B030D-6E8A-4147-A177-3AD203B41FA5}">
                      <a16:colId xmlns:a16="http://schemas.microsoft.com/office/drawing/2014/main" val="4102112128"/>
                    </a:ext>
                  </a:extLst>
                </a:gridCol>
                <a:gridCol w="1980730">
                  <a:extLst>
                    <a:ext uri="{9D8B030D-6E8A-4147-A177-3AD203B41FA5}">
                      <a16:colId xmlns:a16="http://schemas.microsoft.com/office/drawing/2014/main" val="485109683"/>
                    </a:ext>
                  </a:extLst>
                </a:gridCol>
                <a:gridCol w="1980730">
                  <a:extLst>
                    <a:ext uri="{9D8B030D-6E8A-4147-A177-3AD203B41FA5}">
                      <a16:colId xmlns:a16="http://schemas.microsoft.com/office/drawing/2014/main" val="2831350156"/>
                    </a:ext>
                  </a:extLst>
                </a:gridCol>
              </a:tblGrid>
              <a:tr h="400249">
                <a:tc>
                  <a:txBody>
                    <a:bodyPr/>
                    <a:lstStyle/>
                    <a:p>
                      <a:r>
                        <a:rPr lang="en-IN" sz="1800" dirty="0"/>
                        <a:t>Types of Agents</a:t>
                      </a:r>
                    </a:p>
                  </a:txBody>
                  <a:tcPr/>
                </a:tc>
                <a:tc>
                  <a:txBody>
                    <a:bodyPr/>
                    <a:lstStyle/>
                    <a:p>
                      <a:r>
                        <a:rPr lang="en-IN" sz="1800" dirty="0"/>
                        <a:t>Purpose</a:t>
                      </a:r>
                    </a:p>
                  </a:txBody>
                  <a:tcPr/>
                </a:tc>
                <a:tc>
                  <a:txBody>
                    <a:bodyPr/>
                    <a:lstStyle/>
                    <a:p>
                      <a:r>
                        <a:rPr lang="en-IN" sz="1800" b="1" dirty="0"/>
                        <a:t>Functionality</a:t>
                      </a:r>
                      <a:endParaRPr lang="en-IN" sz="1800" dirty="0"/>
                    </a:p>
                  </a:txBody>
                  <a:tcPr/>
                </a:tc>
                <a:tc>
                  <a:txBody>
                    <a:bodyPr/>
                    <a:lstStyle/>
                    <a:p>
                      <a:r>
                        <a:rPr lang="en-IN" sz="1800" b="1" dirty="0"/>
                        <a:t>Use Cases</a:t>
                      </a:r>
                      <a:endParaRPr lang="en-IN" sz="1800" dirty="0"/>
                    </a:p>
                  </a:txBody>
                  <a:tcPr/>
                </a:tc>
                <a:tc>
                  <a:txBody>
                    <a:bodyPr/>
                    <a:lstStyle/>
                    <a:p>
                      <a:r>
                        <a:rPr lang="en-IN" sz="1800" b="1" dirty="0"/>
                        <a:t>Integration</a:t>
                      </a:r>
                      <a:endParaRPr lang="en-IN" sz="1800" dirty="0"/>
                    </a:p>
                  </a:txBody>
                  <a:tcPr/>
                </a:tc>
                <a:tc>
                  <a:txBody>
                    <a:bodyPr/>
                    <a:lstStyle/>
                    <a:p>
                      <a:r>
                        <a:rPr lang="en-IN" sz="1800" dirty="0"/>
                        <a:t>Tools</a:t>
                      </a:r>
                    </a:p>
                  </a:txBody>
                  <a:tcPr/>
                </a:tc>
                <a:extLst>
                  <a:ext uri="{0D108BD9-81ED-4DB2-BD59-A6C34878D82A}">
                    <a16:rowId xmlns:a16="http://schemas.microsoft.com/office/drawing/2014/main" val="3442957464"/>
                  </a:ext>
                </a:extLst>
              </a:tr>
              <a:tr h="2386562">
                <a:tc>
                  <a:txBody>
                    <a:bodyPr/>
                    <a:lstStyle/>
                    <a:p>
                      <a:r>
                        <a:rPr lang="en-IN" sz="1800" dirty="0"/>
                        <a:t>Ai Agent Service</a:t>
                      </a:r>
                    </a:p>
                  </a:txBody>
                  <a:tcPr/>
                </a:tc>
                <a:tc>
                  <a:txBody>
                    <a:bodyPr/>
                    <a:lstStyle/>
                    <a:p>
                      <a:r>
                        <a:rPr lang="en-US" sz="1800" dirty="0"/>
                        <a:t>A </a:t>
                      </a:r>
                      <a:r>
                        <a:rPr lang="en-US" sz="1800" b="1" dirty="0"/>
                        <a:t>fully managed service </a:t>
                      </a:r>
                      <a:r>
                        <a:rPr lang="en-US" sz="1800" dirty="0"/>
                        <a:t>designed to empower developers to build, deploy, and scale AI agents</a:t>
                      </a:r>
                      <a:endParaRPr lang="en-IN" sz="1800" dirty="0"/>
                    </a:p>
                  </a:txBody>
                  <a:tcPr/>
                </a:tc>
                <a:tc>
                  <a:txBody>
                    <a:bodyPr/>
                    <a:lstStyle/>
                    <a:p>
                      <a:r>
                        <a:rPr lang="en-US" sz="1800" dirty="0"/>
                        <a:t>Combines generative AI models with tools to access and interact with real-world data sources</a:t>
                      </a:r>
                      <a:endParaRPr lang="en-IN" sz="1800" dirty="0"/>
                    </a:p>
                  </a:txBody>
                  <a:tcPr/>
                </a:tc>
                <a:tc>
                  <a:txBody>
                    <a:bodyPr/>
                    <a:lstStyle/>
                    <a:p>
                      <a:r>
                        <a:rPr lang="en-US" sz="1800" dirty="0"/>
                        <a:t>Automate workflows, answer questions, perform actions, and integrate with other services </a:t>
                      </a:r>
                    </a:p>
                    <a:p>
                      <a:endParaRPr lang="en-US" sz="1800" dirty="0"/>
                    </a:p>
                    <a:p>
                      <a:r>
                        <a:rPr lang="en-US" sz="1800" b="1" dirty="0"/>
                        <a:t>use-case agnostic. </a:t>
                      </a:r>
                      <a:r>
                        <a:rPr lang="en-US" dirty="0"/>
                        <a:t>This represents endless possibilities to automate routine tasks and unlock new possibilities for knowledge work </a:t>
                      </a:r>
                      <a:endParaRPr lang="en-IN" sz="1800" dirty="0"/>
                    </a:p>
                  </a:txBody>
                  <a:tcPr/>
                </a:tc>
                <a:tc>
                  <a:txBody>
                    <a:bodyPr/>
                    <a:lstStyle/>
                    <a:p>
                      <a:r>
                        <a:rPr lang="en-US" sz="1800" dirty="0"/>
                        <a:t>Uses the same wire protocol as Azure OpenAI Assistants, allowing easy integration with existing tools and services</a:t>
                      </a:r>
                    </a:p>
                    <a:p>
                      <a:endParaRPr lang="en-US" sz="1800" dirty="0"/>
                    </a:p>
                    <a:p>
                      <a:r>
                        <a:rPr lang="en-US" sz="1800" dirty="0"/>
                        <a:t>Azure AI Agent Service is flexible</a:t>
                      </a:r>
                      <a:endParaRPr lang="en-IN" sz="1800" b="1" dirty="0"/>
                    </a:p>
                  </a:txBody>
                  <a:tcPr/>
                </a:tc>
                <a:tc>
                  <a:txBody>
                    <a:bodyPr/>
                    <a:lstStyle/>
                    <a:p>
                      <a:r>
                        <a:rPr lang="en-US" sz="1800" b="1" dirty="0"/>
                        <a:t>Azure AI Foundry SDK</a:t>
                      </a:r>
                      <a:r>
                        <a:rPr lang="en-US" sz="1800" dirty="0"/>
                        <a:t>: Provides tools to create and run AI agents with minimal coding </a:t>
                      </a:r>
                    </a:p>
                    <a:p>
                      <a:endParaRPr lang="en-US" sz="1800" dirty="0"/>
                    </a:p>
                    <a:p>
                      <a:r>
                        <a:rPr lang="en-US" sz="1800" b="1" dirty="0"/>
                        <a:t>Azure AI Services</a:t>
                      </a:r>
                      <a:r>
                        <a:rPr lang="en-US" sz="1800" dirty="0"/>
                        <a:t>: Managed service to build, deploy, and scale AI agents securely</a:t>
                      </a:r>
                      <a:endParaRPr lang="en-IN" sz="1800" dirty="0"/>
                    </a:p>
                  </a:txBody>
                  <a:tcPr/>
                </a:tc>
                <a:extLst>
                  <a:ext uri="{0D108BD9-81ED-4DB2-BD59-A6C34878D82A}">
                    <a16:rowId xmlns:a16="http://schemas.microsoft.com/office/drawing/2014/main" val="3583776708"/>
                  </a:ext>
                </a:extLst>
              </a:tr>
            </a:tbl>
          </a:graphicData>
        </a:graphic>
      </p:graphicFrame>
      <p:sp>
        <p:nvSpPr>
          <p:cNvPr id="4" name="TextBox 3">
            <a:extLst>
              <a:ext uri="{FF2B5EF4-FFF2-40B4-BE49-F238E27FC236}">
                <a16:creationId xmlns:a16="http://schemas.microsoft.com/office/drawing/2014/main" id="{30809B7B-F959-0C12-1FDA-72BB81583F7F}"/>
              </a:ext>
            </a:extLst>
          </p:cNvPr>
          <p:cNvSpPr txBox="1"/>
          <p:nvPr/>
        </p:nvSpPr>
        <p:spPr>
          <a:xfrm>
            <a:off x="2945150" y="380028"/>
            <a:ext cx="6142289" cy="1200329"/>
          </a:xfrm>
          <a:prstGeom prst="rect">
            <a:avLst/>
          </a:prstGeom>
          <a:noFill/>
          <a:ln>
            <a:solidFill>
              <a:srgbClr val="FF0000"/>
            </a:solidFill>
          </a:ln>
        </p:spPr>
        <p:txBody>
          <a:bodyPr wrap="square">
            <a:spAutoFit/>
          </a:bodyPr>
          <a:lstStyle/>
          <a:p>
            <a:pPr algn="ctr"/>
            <a:r>
              <a:rPr lang="en-US" b="0" i="0" dirty="0">
                <a:solidFill>
                  <a:srgbClr val="161616"/>
                </a:solidFill>
                <a:effectLst/>
                <a:latin typeface="Segoe UI" panose="020B0502040204020203" pitchFamily="34" charset="0"/>
              </a:rPr>
              <a:t>Within Azure AI Foundry, an AI Agent acts as a "smart" microservice that can be used to answer questions (RAG), perform actions, or completely automate workflows</a:t>
            </a:r>
          </a:p>
          <a:p>
            <a:pPr algn="ctr"/>
            <a:endParaRPr lang="en-IN" dirty="0"/>
          </a:p>
        </p:txBody>
      </p:sp>
      <p:pic>
        <p:nvPicPr>
          <p:cNvPr id="6" name="Picture 5">
            <a:extLst>
              <a:ext uri="{FF2B5EF4-FFF2-40B4-BE49-F238E27FC236}">
                <a16:creationId xmlns:a16="http://schemas.microsoft.com/office/drawing/2014/main" id="{BA004AE6-877E-8052-098F-577B6240A944}"/>
              </a:ext>
            </a:extLst>
          </p:cNvPr>
          <p:cNvPicPr>
            <a:picLocks noChangeAspect="1"/>
          </p:cNvPicPr>
          <p:nvPr/>
        </p:nvPicPr>
        <p:blipFill>
          <a:blip r:embed="rId3"/>
          <a:stretch>
            <a:fillRect/>
          </a:stretch>
        </p:blipFill>
        <p:spPr>
          <a:xfrm>
            <a:off x="1956299" y="285131"/>
            <a:ext cx="988851" cy="1390124"/>
          </a:xfrm>
          <a:prstGeom prst="rect">
            <a:avLst/>
          </a:prstGeom>
        </p:spPr>
      </p:pic>
    </p:spTree>
    <p:extLst>
      <p:ext uri="{BB962C8B-B14F-4D97-AF65-F5344CB8AC3E}">
        <p14:creationId xmlns:p14="http://schemas.microsoft.com/office/powerpoint/2010/main" val="4219621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D77F50-A6C7-4A47-DBC2-15EF21E49EDE}"/>
              </a:ext>
            </a:extLst>
          </p:cNvPr>
          <p:cNvSpPr txBox="1"/>
          <p:nvPr/>
        </p:nvSpPr>
        <p:spPr>
          <a:xfrm>
            <a:off x="344132" y="54776"/>
            <a:ext cx="11374755" cy="3600986"/>
          </a:xfrm>
          <a:prstGeom prst="rect">
            <a:avLst/>
          </a:prstGeom>
          <a:noFill/>
          <a:ln>
            <a:solidFill>
              <a:srgbClr val="FF0000"/>
            </a:solidFill>
          </a:ln>
        </p:spPr>
        <p:txBody>
          <a:bodyPr wrap="square">
            <a:spAutoFit/>
          </a:bodyPr>
          <a:lstStyle/>
          <a:p>
            <a:r>
              <a:rPr lang="en-US" sz="1600" b="1" dirty="0">
                <a:solidFill>
                  <a:srgbClr val="FF0000"/>
                </a:solidFill>
              </a:rPr>
              <a:t>Why use Azure AI Agent Service?   (</a:t>
            </a:r>
            <a:r>
              <a:rPr lang="en-US" sz="1600" dirty="0">
                <a:solidFill>
                  <a:srgbClr val="FF0000"/>
                </a:solidFill>
              </a:rPr>
              <a:t>compared to developing with the Inference API directly</a:t>
            </a:r>
            <a:r>
              <a:rPr lang="en-US" sz="1600" b="1" dirty="0">
                <a:solidFill>
                  <a:srgbClr val="FF0000"/>
                </a:solidFill>
              </a:rPr>
              <a:t>)</a:t>
            </a:r>
            <a:endParaRPr lang="en-US" sz="1600" dirty="0">
              <a:solidFill>
                <a:srgbClr val="FF0000"/>
              </a:solidFill>
            </a:endParaRPr>
          </a:p>
          <a:p>
            <a:r>
              <a:rPr lang="en-US" sz="1600" dirty="0"/>
              <a:t>It  provides a more </a:t>
            </a:r>
            <a:r>
              <a:rPr lang="en-US" sz="1600" u="sng" dirty="0"/>
              <a:t>streamlined and secure way </a:t>
            </a:r>
            <a:r>
              <a:rPr lang="en-US" sz="1600" dirty="0"/>
              <a:t>to </a:t>
            </a:r>
            <a:r>
              <a:rPr lang="en-US" sz="1600" u="sng" dirty="0"/>
              <a:t>build and deploy AI agents</a:t>
            </a:r>
            <a:r>
              <a:rPr lang="en-US" sz="1600" dirty="0"/>
              <a:t>. This includes:</a:t>
            </a:r>
          </a:p>
          <a:p>
            <a:endParaRPr lang="en-US" sz="1600" dirty="0"/>
          </a:p>
          <a:p>
            <a:pPr marL="285750" indent="-285750">
              <a:buFont typeface="Wingdings" panose="05000000000000000000" pitchFamily="2" charset="2"/>
              <a:buChar char="Ø"/>
            </a:pPr>
            <a:r>
              <a:rPr lang="en-US" sz="1600" b="1" u="sng" dirty="0"/>
              <a:t>Automatic tool calling </a:t>
            </a:r>
            <a:r>
              <a:rPr lang="en-US" sz="1600" dirty="0"/>
              <a:t>– no need to parse a tool call, invoke the tool, and handle the response; all of this is now done server-side</a:t>
            </a:r>
          </a:p>
          <a:p>
            <a:pPr marL="285750" indent="-285750">
              <a:buFont typeface="Wingdings" panose="05000000000000000000" pitchFamily="2" charset="2"/>
              <a:buChar char="Ø"/>
            </a:pPr>
            <a:endParaRPr lang="en-US" sz="1600" dirty="0"/>
          </a:p>
          <a:p>
            <a:pPr marL="285750" indent="-285750">
              <a:buFont typeface="Wingdings" panose="05000000000000000000" pitchFamily="2" charset="2"/>
              <a:buChar char="Ø"/>
            </a:pPr>
            <a:r>
              <a:rPr lang="en-US" sz="1600" b="1" u="sng" dirty="0"/>
              <a:t>Securely managed data </a:t>
            </a:r>
            <a:r>
              <a:rPr lang="en-US" sz="1600" dirty="0"/>
              <a:t>– instead of managing your own conversation state, you can rely on threads to store all the information you need</a:t>
            </a:r>
          </a:p>
          <a:p>
            <a:pPr marL="285750" indent="-285750">
              <a:buFont typeface="Wingdings" panose="05000000000000000000" pitchFamily="2" charset="2"/>
              <a:buChar char="Ø"/>
            </a:pPr>
            <a:endParaRPr lang="en-US" sz="1600" dirty="0"/>
          </a:p>
          <a:p>
            <a:pPr marL="285750" indent="-285750">
              <a:buFont typeface="Wingdings" panose="05000000000000000000" pitchFamily="2" charset="2"/>
              <a:buChar char="Ø"/>
            </a:pPr>
            <a:r>
              <a:rPr lang="en-US" sz="1600" b="1" u="sng" dirty="0"/>
              <a:t>Out-of-the-box tools – </a:t>
            </a:r>
            <a:r>
              <a:rPr lang="en-US" sz="1600" dirty="0"/>
              <a:t>In addition to the file retrieval and code interpreter tools provided by Azure OpenAI Assistants, Azure AI Agent Service also comes with a set of tools that you can use to interact with your data sources, such as Bing, Azure AI Search, and Azure Functions.</a:t>
            </a:r>
          </a:p>
          <a:p>
            <a:endParaRPr lang="en-US" sz="1600" dirty="0"/>
          </a:p>
          <a:p>
            <a:pPr marL="285750" indent="-285750" algn="ctr">
              <a:buFont typeface="Wingdings" panose="05000000000000000000" pitchFamily="2" charset="2"/>
              <a:buChar char="ü"/>
            </a:pPr>
            <a:r>
              <a:rPr lang="en-US" sz="1600" b="1" dirty="0"/>
              <a:t>What originally took hundreds of lines of code can now be done in just a few with Azure AI Agent Service.</a:t>
            </a:r>
            <a:endParaRPr lang="en-IN" sz="1600" b="1" dirty="0"/>
          </a:p>
        </p:txBody>
      </p:sp>
      <p:sp>
        <p:nvSpPr>
          <p:cNvPr id="4" name="TextBox 3">
            <a:extLst>
              <a:ext uri="{FF2B5EF4-FFF2-40B4-BE49-F238E27FC236}">
                <a16:creationId xmlns:a16="http://schemas.microsoft.com/office/drawing/2014/main" id="{1B2DF4C8-7CB1-DEA8-1196-F500176E88CF}"/>
              </a:ext>
            </a:extLst>
          </p:cNvPr>
          <p:cNvSpPr txBox="1"/>
          <p:nvPr/>
        </p:nvSpPr>
        <p:spPr>
          <a:xfrm>
            <a:off x="319558" y="3730132"/>
            <a:ext cx="11374755" cy="1477328"/>
          </a:xfrm>
          <a:prstGeom prst="rect">
            <a:avLst/>
          </a:prstGeom>
          <a:noFill/>
          <a:ln>
            <a:solidFill>
              <a:schemeClr val="accent1"/>
            </a:solidFill>
          </a:ln>
        </p:spPr>
        <p:txBody>
          <a:bodyPr wrap="square">
            <a:spAutoFit/>
          </a:bodyPr>
          <a:lstStyle/>
          <a:p>
            <a:r>
              <a:rPr lang="en-US" b="1" dirty="0">
                <a:solidFill>
                  <a:srgbClr val="FF0000"/>
                </a:solidFill>
              </a:rPr>
              <a:t>Why use Azure AI Agent Service? (Compare to </a:t>
            </a:r>
            <a:r>
              <a:rPr lang="en-US" dirty="0">
                <a:solidFill>
                  <a:srgbClr val="FF0000"/>
                </a:solidFill>
              </a:rPr>
              <a:t>Many existing agent services  )</a:t>
            </a:r>
          </a:p>
          <a:p>
            <a:endParaRPr lang="en-US" dirty="0">
              <a:solidFill>
                <a:srgbClr val="FF0000"/>
              </a:solidFill>
            </a:endParaRPr>
          </a:p>
          <a:p>
            <a:pPr marL="285750" indent="-285750">
              <a:buFont typeface="Wingdings" panose="05000000000000000000" pitchFamily="2" charset="2"/>
              <a:buChar char="Ø"/>
            </a:pPr>
            <a:r>
              <a:rPr lang="en-US" dirty="0"/>
              <a:t>1) the secure, integrated tools necessary for AI agents to perform real work</a:t>
            </a:r>
          </a:p>
          <a:p>
            <a:pPr marL="285750" indent="-285750">
              <a:buFont typeface="Wingdings" panose="05000000000000000000" pitchFamily="2" charset="2"/>
              <a:buChar char="Ø"/>
            </a:pPr>
            <a:r>
              <a:rPr lang="en-US" dirty="0"/>
              <a:t> 2) crucial context necessary for an agent to complete tasks is not missing</a:t>
            </a:r>
          </a:p>
          <a:p>
            <a:pPr marL="285750" indent="-285750">
              <a:buFont typeface="Wingdings" panose="05000000000000000000" pitchFamily="2" charset="2"/>
              <a:buChar char="Ø"/>
            </a:pPr>
            <a:r>
              <a:rPr lang="en-US" dirty="0"/>
              <a:t>3) Here we can identify and diagnose issues.</a:t>
            </a:r>
          </a:p>
        </p:txBody>
      </p:sp>
      <p:pic>
        <p:nvPicPr>
          <p:cNvPr id="2" name="Picture 1">
            <a:extLst>
              <a:ext uri="{FF2B5EF4-FFF2-40B4-BE49-F238E27FC236}">
                <a16:creationId xmlns:a16="http://schemas.microsoft.com/office/drawing/2014/main" id="{E9B22986-5BA0-6364-D8E5-60417B775CE1}"/>
              </a:ext>
            </a:extLst>
          </p:cNvPr>
          <p:cNvPicPr>
            <a:picLocks noChangeAspect="1"/>
          </p:cNvPicPr>
          <p:nvPr/>
        </p:nvPicPr>
        <p:blipFill>
          <a:blip r:embed="rId2"/>
          <a:stretch>
            <a:fillRect/>
          </a:stretch>
        </p:blipFill>
        <p:spPr>
          <a:xfrm>
            <a:off x="3324777" y="5281830"/>
            <a:ext cx="5165127" cy="1551699"/>
          </a:xfrm>
          <a:prstGeom prst="rect">
            <a:avLst/>
          </a:prstGeom>
        </p:spPr>
      </p:pic>
    </p:spTree>
    <p:extLst>
      <p:ext uri="{BB962C8B-B14F-4D97-AF65-F5344CB8AC3E}">
        <p14:creationId xmlns:p14="http://schemas.microsoft.com/office/powerpoint/2010/main" val="2326691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 program&#10;&#10;AI-generated content may be incorrect.">
            <a:extLst>
              <a:ext uri="{FF2B5EF4-FFF2-40B4-BE49-F238E27FC236}">
                <a16:creationId xmlns:a16="http://schemas.microsoft.com/office/drawing/2014/main" id="{C95DFF37-7F74-CFCB-F01D-ACA9245D8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1985523" cy="6741857"/>
          </a:xfrm>
          <a:prstGeom prst="rect">
            <a:avLst/>
          </a:prstGeom>
        </p:spPr>
      </p:pic>
    </p:spTree>
    <p:extLst>
      <p:ext uri="{BB962C8B-B14F-4D97-AF65-F5344CB8AC3E}">
        <p14:creationId xmlns:p14="http://schemas.microsoft.com/office/powerpoint/2010/main" val="3484149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4C512B-0BA4-4DBD-AFA8-4E07CADBFF86}"/>
              </a:ext>
            </a:extLst>
          </p:cNvPr>
          <p:cNvPicPr>
            <a:picLocks noChangeAspect="1"/>
          </p:cNvPicPr>
          <p:nvPr/>
        </p:nvPicPr>
        <p:blipFill>
          <a:blip r:embed="rId2"/>
          <a:stretch>
            <a:fillRect/>
          </a:stretch>
        </p:blipFill>
        <p:spPr>
          <a:xfrm>
            <a:off x="2533295" y="223219"/>
            <a:ext cx="7328153" cy="2605916"/>
          </a:xfrm>
          <a:prstGeom prst="rect">
            <a:avLst/>
          </a:prstGeom>
          <a:ln>
            <a:solidFill>
              <a:schemeClr val="accent1"/>
            </a:solidFill>
          </a:ln>
        </p:spPr>
      </p:pic>
      <p:pic>
        <p:nvPicPr>
          <p:cNvPr id="3" name="Picture 4" descr="A decision guide for choosing between declarative agents and custom engine agents.">
            <a:hlinkClick r:id="rId3"/>
            <a:extLst>
              <a:ext uri="{FF2B5EF4-FFF2-40B4-BE49-F238E27FC236}">
                <a16:creationId xmlns:a16="http://schemas.microsoft.com/office/drawing/2014/main" id="{0B19F03C-D4C7-F06D-60DC-D9443EE3AD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4863" y="2752639"/>
            <a:ext cx="4354618" cy="329031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3D7CB47-FCBA-81C5-DBC9-FD4C251C062A}"/>
              </a:ext>
            </a:extLst>
          </p:cNvPr>
          <p:cNvPicPr>
            <a:picLocks noChangeAspect="1"/>
          </p:cNvPicPr>
          <p:nvPr/>
        </p:nvPicPr>
        <p:blipFill>
          <a:blip r:embed="rId5"/>
          <a:stretch>
            <a:fillRect/>
          </a:stretch>
        </p:blipFill>
        <p:spPr>
          <a:xfrm>
            <a:off x="439352" y="3497534"/>
            <a:ext cx="3731446" cy="1880709"/>
          </a:xfrm>
          <a:prstGeom prst="rect">
            <a:avLst/>
          </a:prstGeom>
          <a:ln>
            <a:solidFill>
              <a:srgbClr val="FF0000"/>
            </a:solidFill>
          </a:ln>
        </p:spPr>
      </p:pic>
      <p:pic>
        <p:nvPicPr>
          <p:cNvPr id="10" name="Picture 9">
            <a:extLst>
              <a:ext uri="{FF2B5EF4-FFF2-40B4-BE49-F238E27FC236}">
                <a16:creationId xmlns:a16="http://schemas.microsoft.com/office/drawing/2014/main" id="{B84E4CA9-5698-C00F-A2B7-60E261170936}"/>
              </a:ext>
            </a:extLst>
          </p:cNvPr>
          <p:cNvPicPr>
            <a:picLocks noChangeAspect="1"/>
          </p:cNvPicPr>
          <p:nvPr/>
        </p:nvPicPr>
        <p:blipFill>
          <a:blip r:embed="rId6"/>
          <a:stretch>
            <a:fillRect/>
          </a:stretch>
        </p:blipFill>
        <p:spPr>
          <a:xfrm>
            <a:off x="9418388" y="4832201"/>
            <a:ext cx="2082982" cy="959174"/>
          </a:xfrm>
          <a:prstGeom prst="rect">
            <a:avLst/>
          </a:prstGeom>
        </p:spPr>
      </p:pic>
      <p:pic>
        <p:nvPicPr>
          <p:cNvPr id="12" name="Picture 11">
            <a:extLst>
              <a:ext uri="{FF2B5EF4-FFF2-40B4-BE49-F238E27FC236}">
                <a16:creationId xmlns:a16="http://schemas.microsoft.com/office/drawing/2014/main" id="{B9479F49-EBA5-7812-149E-C7C416D75B82}"/>
              </a:ext>
            </a:extLst>
          </p:cNvPr>
          <p:cNvPicPr>
            <a:picLocks noChangeAspect="1"/>
          </p:cNvPicPr>
          <p:nvPr/>
        </p:nvPicPr>
        <p:blipFill>
          <a:blip r:embed="rId7"/>
          <a:stretch>
            <a:fillRect/>
          </a:stretch>
        </p:blipFill>
        <p:spPr>
          <a:xfrm>
            <a:off x="8929480" y="3497534"/>
            <a:ext cx="3262519" cy="1334667"/>
          </a:xfrm>
          <a:prstGeom prst="rect">
            <a:avLst/>
          </a:prstGeom>
        </p:spPr>
      </p:pic>
      <p:sp>
        <p:nvSpPr>
          <p:cNvPr id="13" name="Arrow: Right 12">
            <a:extLst>
              <a:ext uri="{FF2B5EF4-FFF2-40B4-BE49-F238E27FC236}">
                <a16:creationId xmlns:a16="http://schemas.microsoft.com/office/drawing/2014/main" id="{9C7069CA-949F-DAE3-0ACF-8786B6C3E479}"/>
              </a:ext>
            </a:extLst>
          </p:cNvPr>
          <p:cNvSpPr/>
          <p:nvPr/>
        </p:nvSpPr>
        <p:spPr>
          <a:xfrm rot="5400000">
            <a:off x="5308579" y="2921679"/>
            <a:ext cx="790564" cy="255519"/>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Oval 13">
            <a:extLst>
              <a:ext uri="{FF2B5EF4-FFF2-40B4-BE49-F238E27FC236}">
                <a16:creationId xmlns:a16="http://schemas.microsoft.com/office/drawing/2014/main" id="{871EB3BB-D7DE-0FD3-2F65-C03280B9DDFE}"/>
              </a:ext>
            </a:extLst>
          </p:cNvPr>
          <p:cNvSpPr/>
          <p:nvPr/>
        </p:nvSpPr>
        <p:spPr>
          <a:xfrm>
            <a:off x="4467298" y="288879"/>
            <a:ext cx="4354619" cy="281612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3">
            <a:extLst>
              <a:ext uri="{FF2B5EF4-FFF2-40B4-BE49-F238E27FC236}">
                <a16:creationId xmlns:a16="http://schemas.microsoft.com/office/drawing/2014/main" id="{93BDC5A0-3D7A-1036-AD00-3371DA6CDAE8}"/>
              </a:ext>
            </a:extLst>
          </p:cNvPr>
          <p:cNvSpPr/>
          <p:nvPr/>
        </p:nvSpPr>
        <p:spPr>
          <a:xfrm>
            <a:off x="4655976" y="4028866"/>
            <a:ext cx="3060440" cy="45915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1964983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omputer&#10;&#10;AI-generated content may be incorrect.">
            <a:extLst>
              <a:ext uri="{FF2B5EF4-FFF2-40B4-BE49-F238E27FC236}">
                <a16:creationId xmlns:a16="http://schemas.microsoft.com/office/drawing/2014/main" id="{5D4E0624-3C13-630B-8C56-3ADA4974CDD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7727090" cy="4351338"/>
          </a:xfrm>
        </p:spPr>
      </p:pic>
      <p:sp>
        <p:nvSpPr>
          <p:cNvPr id="6" name="TextBox 5">
            <a:extLst>
              <a:ext uri="{FF2B5EF4-FFF2-40B4-BE49-F238E27FC236}">
                <a16:creationId xmlns:a16="http://schemas.microsoft.com/office/drawing/2014/main" id="{1A030996-9D52-B17D-6B24-937D9EBAF1FB}"/>
              </a:ext>
            </a:extLst>
          </p:cNvPr>
          <p:cNvSpPr txBox="1"/>
          <p:nvPr/>
        </p:nvSpPr>
        <p:spPr>
          <a:xfrm>
            <a:off x="7905891" y="266264"/>
            <a:ext cx="3764999" cy="1477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a:t>Azure AI Agent Service is available in the Azure Ai Studio Hub (under the Azure AI Foundry portal), so we will be working a lot with Azure AI Studio Hub</a:t>
            </a:r>
            <a:endParaRPr lang="en-IN" dirty="0"/>
          </a:p>
        </p:txBody>
      </p:sp>
      <p:sp>
        <p:nvSpPr>
          <p:cNvPr id="8" name="TextBox 7">
            <a:extLst>
              <a:ext uri="{FF2B5EF4-FFF2-40B4-BE49-F238E27FC236}">
                <a16:creationId xmlns:a16="http://schemas.microsoft.com/office/drawing/2014/main" id="{3AFC0BD0-F899-6BBC-F02D-7F80DC5733C3}"/>
              </a:ext>
            </a:extLst>
          </p:cNvPr>
          <p:cNvSpPr txBox="1"/>
          <p:nvPr/>
        </p:nvSpPr>
        <p:spPr>
          <a:xfrm>
            <a:off x="0" y="4534214"/>
            <a:ext cx="7001322" cy="120032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b="1" i="0" u="none" strike="noStrike" dirty="0">
                <a:effectLst/>
                <a:latin typeface="Segoe UI" panose="020B0502040204020203" pitchFamily="34" charset="0"/>
                <a:hlinkClick r:id="rId4">
                  <a:extLst>
                    <a:ext uri="{A12FA001-AC4F-418D-AE19-62706E023703}">
                      <ahyp:hlinkClr xmlns:ahyp="http://schemas.microsoft.com/office/drawing/2018/hyperlinkcolor" val="tx"/>
                    </a:ext>
                  </a:extLst>
                </a:hlinkClick>
              </a:rPr>
              <a:t>Azure AI Agent Service</a:t>
            </a:r>
            <a:r>
              <a:rPr lang="en-US" b="1" i="0" dirty="0">
                <a:effectLst/>
                <a:latin typeface="Segoe UI" panose="020B0502040204020203" pitchFamily="34" charset="0"/>
              </a:rPr>
              <a:t> </a:t>
            </a:r>
            <a:r>
              <a:rPr lang="en-US" b="0" i="0" dirty="0">
                <a:effectLst/>
                <a:latin typeface="Segoe UI" panose="020B0502040204020203" pitchFamily="34" charset="0"/>
              </a:rPr>
              <a:t>is a fully managed service designed to empower developers to securely build, deploy, and scale high-quality, and extensible AI agents without needing to manage the underlying compute and storage resources.</a:t>
            </a:r>
            <a:endParaRPr lang="en-IN" dirty="0"/>
          </a:p>
        </p:txBody>
      </p:sp>
      <p:sp>
        <p:nvSpPr>
          <p:cNvPr id="12" name="TextBox 11">
            <a:extLst>
              <a:ext uri="{FF2B5EF4-FFF2-40B4-BE49-F238E27FC236}">
                <a16:creationId xmlns:a16="http://schemas.microsoft.com/office/drawing/2014/main" id="{4B077C01-AF0B-52C1-DCEC-0081205FA0DD}"/>
              </a:ext>
            </a:extLst>
          </p:cNvPr>
          <p:cNvSpPr txBox="1"/>
          <p:nvPr/>
        </p:nvSpPr>
        <p:spPr>
          <a:xfrm>
            <a:off x="7815581" y="2401010"/>
            <a:ext cx="4245248" cy="147732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b="0" i="0" dirty="0">
                <a:effectLst/>
                <a:latin typeface="Segoe UI" panose="020B0502040204020203" pitchFamily="34" charset="0"/>
              </a:rPr>
              <a:t>Within Azure AI Foundry, an AI Agent acts as a "smart" microservice that can be used to answer questions (RAG), perform actions, or completely automate workflows</a:t>
            </a:r>
            <a:endParaRPr lang="en-IN" dirty="0"/>
          </a:p>
        </p:txBody>
      </p:sp>
      <p:sp>
        <p:nvSpPr>
          <p:cNvPr id="13" name="TextBox 12">
            <a:extLst>
              <a:ext uri="{FF2B5EF4-FFF2-40B4-BE49-F238E27FC236}">
                <a16:creationId xmlns:a16="http://schemas.microsoft.com/office/drawing/2014/main" id="{712CE375-8A41-BC6D-4B47-23820FA4C4BD}"/>
              </a:ext>
            </a:extLst>
          </p:cNvPr>
          <p:cNvSpPr txBox="1"/>
          <p:nvPr/>
        </p:nvSpPr>
        <p:spPr>
          <a:xfrm>
            <a:off x="7591258" y="4535757"/>
            <a:ext cx="3764999" cy="120032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a:t>Microsoft has released a SDK dedicated specifically to building agents with the Azure AI Agent service; Works like butter!</a:t>
            </a:r>
            <a:endParaRPr lang="en-IN" dirty="0"/>
          </a:p>
        </p:txBody>
      </p:sp>
      <p:sp>
        <p:nvSpPr>
          <p:cNvPr id="15" name="TextBox 14">
            <a:extLst>
              <a:ext uri="{FF2B5EF4-FFF2-40B4-BE49-F238E27FC236}">
                <a16:creationId xmlns:a16="http://schemas.microsoft.com/office/drawing/2014/main" id="{ECCC4008-A9BA-7318-0975-6A230F44BA0E}"/>
              </a:ext>
            </a:extLst>
          </p:cNvPr>
          <p:cNvSpPr txBox="1"/>
          <p:nvPr/>
        </p:nvSpPr>
        <p:spPr>
          <a:xfrm>
            <a:off x="691499" y="5917420"/>
            <a:ext cx="11280839" cy="92333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dirty="0">
                <a:latin typeface="Segoe UI" panose="020B0502040204020203" pitchFamily="34" charset="0"/>
              </a:rPr>
              <a:t>T</a:t>
            </a:r>
            <a:r>
              <a:rPr lang="en-US" b="0" i="0" dirty="0">
                <a:effectLst/>
                <a:latin typeface="Segoe UI" panose="020B0502040204020203" pitchFamily="34" charset="0"/>
              </a:rPr>
              <a:t>o create an AI Agent with Azure AI Foundry SDK, you can simply define which model the AI uses, the instructions for how it should complete tasks, and the tools it can use to access and interact with other services.</a:t>
            </a:r>
            <a:endParaRPr lang="en-IN" dirty="0"/>
          </a:p>
        </p:txBody>
      </p:sp>
    </p:spTree>
    <p:extLst>
      <p:ext uri="{BB962C8B-B14F-4D97-AF65-F5344CB8AC3E}">
        <p14:creationId xmlns:p14="http://schemas.microsoft.com/office/powerpoint/2010/main" val="1400943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screenshot of a computer">
            <a:extLst>
              <a:ext uri="{FF2B5EF4-FFF2-40B4-BE49-F238E27FC236}">
                <a16:creationId xmlns:a16="http://schemas.microsoft.com/office/drawing/2014/main" id="{B404FF4E-936F-1E40-C9C1-FB8E60F4D53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871" r="1" b="1"/>
          <a:stretch/>
        </p:blipFill>
        <p:spPr>
          <a:xfrm>
            <a:off x="2350615" y="91732"/>
            <a:ext cx="8002073" cy="4500332"/>
          </a:xfrm>
          <a:prstGeom prst="rect">
            <a:avLst/>
          </a:prstGeom>
        </p:spPr>
      </p:pic>
      <p:sp>
        <p:nvSpPr>
          <p:cNvPr id="7" name="TextBox 6">
            <a:extLst>
              <a:ext uri="{FF2B5EF4-FFF2-40B4-BE49-F238E27FC236}">
                <a16:creationId xmlns:a16="http://schemas.microsoft.com/office/drawing/2014/main" id="{104A3FFF-C1A5-6567-FFC1-BA1CD28D8296}"/>
              </a:ext>
            </a:extLst>
          </p:cNvPr>
          <p:cNvSpPr txBox="1"/>
          <p:nvPr/>
        </p:nvSpPr>
        <p:spPr>
          <a:xfrm>
            <a:off x="0" y="4862876"/>
            <a:ext cx="4739148" cy="7386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400" b="0" i="0" u="none" strike="noStrike" baseline="0" dirty="0">
                <a:solidFill>
                  <a:srgbClr val="323232"/>
                </a:solidFill>
                <a:latin typeface="Segoe UI" panose="020B0502040204020203" pitchFamily="34" charset="0"/>
              </a:rPr>
              <a:t>Enable your agent to perform external interactions with the world, such as calling APIs or asynchronously sending and waiting for events. </a:t>
            </a:r>
          </a:p>
        </p:txBody>
      </p:sp>
      <p:sp>
        <p:nvSpPr>
          <p:cNvPr id="9" name="TextBox 8">
            <a:extLst>
              <a:ext uri="{FF2B5EF4-FFF2-40B4-BE49-F238E27FC236}">
                <a16:creationId xmlns:a16="http://schemas.microsoft.com/office/drawing/2014/main" id="{4A9E44B6-226A-9505-CB5A-91A8A66A0676}"/>
              </a:ext>
            </a:extLst>
          </p:cNvPr>
          <p:cNvSpPr txBox="1"/>
          <p:nvPr/>
        </p:nvSpPr>
        <p:spPr>
          <a:xfrm>
            <a:off x="1710050" y="5752716"/>
            <a:ext cx="5727347" cy="95410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400" b="0" i="0" u="none" strike="noStrike" baseline="0" dirty="0">
                <a:solidFill>
                  <a:srgbClr val="000000"/>
                </a:solidFill>
                <a:latin typeface="Segoe Sans"/>
              </a:rPr>
              <a:t>Create and run automated workflows with Azure Logic Apps with little to no code using the visual designer and selecting from prebuilt operations. Also use </a:t>
            </a:r>
            <a:r>
              <a:rPr lang="en-US" sz="1400" b="0" i="0" u="none" strike="noStrike" baseline="0" dirty="0" err="1">
                <a:solidFill>
                  <a:srgbClr val="000000"/>
                </a:solidFill>
                <a:latin typeface="Segoe Sans"/>
              </a:rPr>
              <a:t>OpenAPI</a:t>
            </a:r>
            <a:r>
              <a:rPr lang="en-US" sz="1400" b="0" i="0" u="none" strike="noStrike" baseline="0" dirty="0">
                <a:solidFill>
                  <a:srgbClr val="000000"/>
                </a:solidFill>
                <a:latin typeface="Segoe Sans"/>
              </a:rPr>
              <a:t> Specified tools to make API calls via your agent </a:t>
            </a:r>
          </a:p>
        </p:txBody>
      </p:sp>
      <p:sp>
        <p:nvSpPr>
          <p:cNvPr id="11" name="TextBox 10">
            <a:extLst>
              <a:ext uri="{FF2B5EF4-FFF2-40B4-BE49-F238E27FC236}">
                <a16:creationId xmlns:a16="http://schemas.microsoft.com/office/drawing/2014/main" id="{C23222DF-BC5C-F1F9-3282-3340ACB81878}"/>
              </a:ext>
            </a:extLst>
          </p:cNvPr>
          <p:cNvSpPr txBox="1"/>
          <p:nvPr/>
        </p:nvSpPr>
        <p:spPr>
          <a:xfrm>
            <a:off x="6096000" y="4862876"/>
            <a:ext cx="4641589" cy="7386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400" b="0" i="0" u="none" strike="noStrike" baseline="0" dirty="0">
                <a:solidFill>
                  <a:srgbClr val="000000"/>
                </a:solidFill>
                <a:latin typeface="Segoe Sans"/>
              </a:rPr>
              <a:t>Ground your Agent’s knowledge with Microsoft Fabric, Azure AI Search index, Bing Search for real-time information retrieval etc.</a:t>
            </a:r>
          </a:p>
        </p:txBody>
      </p:sp>
      <p:sp>
        <p:nvSpPr>
          <p:cNvPr id="12" name="TextBox 11">
            <a:extLst>
              <a:ext uri="{FF2B5EF4-FFF2-40B4-BE49-F238E27FC236}">
                <a16:creationId xmlns:a16="http://schemas.microsoft.com/office/drawing/2014/main" id="{C6D56975-6ADB-7DD9-2AAF-F18D19280615}"/>
              </a:ext>
            </a:extLst>
          </p:cNvPr>
          <p:cNvSpPr txBox="1"/>
          <p:nvPr/>
        </p:nvSpPr>
        <p:spPr>
          <a:xfrm>
            <a:off x="8056774" y="5860437"/>
            <a:ext cx="3791098" cy="7386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400" b="0" i="0" u="none" strike="noStrike" baseline="0" dirty="0">
                <a:solidFill>
                  <a:srgbClr val="000000"/>
                </a:solidFill>
                <a:latin typeface="Segoe Sans"/>
              </a:rPr>
              <a:t>Your agent will not be tied to only Azure OpenAI models bu</a:t>
            </a:r>
            <a:r>
              <a:rPr lang="en-US" sz="1400" dirty="0">
                <a:solidFill>
                  <a:srgbClr val="000000"/>
                </a:solidFill>
                <a:latin typeface="Segoe Sans"/>
              </a:rPr>
              <a:t>t rather other models from the model catalog too!</a:t>
            </a:r>
            <a:endParaRPr lang="en-US" sz="1400" b="0" i="0" u="none" strike="noStrike" baseline="0" dirty="0">
              <a:solidFill>
                <a:srgbClr val="000000"/>
              </a:solidFill>
              <a:latin typeface="Segoe Sans"/>
            </a:endParaRPr>
          </a:p>
        </p:txBody>
      </p:sp>
      <p:sp>
        <p:nvSpPr>
          <p:cNvPr id="14" name="Rectangle 13">
            <a:extLst>
              <a:ext uri="{FF2B5EF4-FFF2-40B4-BE49-F238E27FC236}">
                <a16:creationId xmlns:a16="http://schemas.microsoft.com/office/drawing/2014/main" id="{D4B970C4-7A46-228D-530F-195406816BA6}"/>
              </a:ext>
            </a:extLst>
          </p:cNvPr>
          <p:cNvSpPr/>
          <p:nvPr/>
        </p:nvSpPr>
        <p:spPr>
          <a:xfrm>
            <a:off x="5230761" y="1327355"/>
            <a:ext cx="2094271" cy="2101645"/>
          </a:xfrm>
          <a:prstGeom prst="rect">
            <a:avLst/>
          </a:prstGeom>
          <a:noFill/>
          <a:ln w="2857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IN"/>
          </a:p>
        </p:txBody>
      </p:sp>
      <p:sp>
        <p:nvSpPr>
          <p:cNvPr id="15" name="Rectangle 14">
            <a:extLst>
              <a:ext uri="{FF2B5EF4-FFF2-40B4-BE49-F238E27FC236}">
                <a16:creationId xmlns:a16="http://schemas.microsoft.com/office/drawing/2014/main" id="{8035D118-64A2-B9F2-7E23-C3D3BBA37E79}"/>
              </a:ext>
            </a:extLst>
          </p:cNvPr>
          <p:cNvSpPr/>
          <p:nvPr/>
        </p:nvSpPr>
        <p:spPr>
          <a:xfrm>
            <a:off x="5230760" y="3606416"/>
            <a:ext cx="2094271" cy="611623"/>
          </a:xfrm>
          <a:prstGeom prst="rect">
            <a:avLst/>
          </a:prstGeom>
          <a:noFill/>
          <a:ln w="285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IN"/>
          </a:p>
        </p:txBody>
      </p:sp>
      <p:sp>
        <p:nvSpPr>
          <p:cNvPr id="16" name="Rectangle 15">
            <a:extLst>
              <a:ext uri="{FF2B5EF4-FFF2-40B4-BE49-F238E27FC236}">
                <a16:creationId xmlns:a16="http://schemas.microsoft.com/office/drawing/2014/main" id="{74718967-7C6A-BD38-9CD3-542FD418200F}"/>
              </a:ext>
            </a:extLst>
          </p:cNvPr>
          <p:cNvSpPr/>
          <p:nvPr/>
        </p:nvSpPr>
        <p:spPr>
          <a:xfrm>
            <a:off x="7742197" y="1256460"/>
            <a:ext cx="2094271" cy="2863256"/>
          </a:xfrm>
          <a:prstGeom prst="rect">
            <a:avLst/>
          </a:prstGeom>
          <a:noFill/>
          <a:ln w="285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IN"/>
          </a:p>
        </p:txBody>
      </p:sp>
    </p:spTree>
    <p:extLst>
      <p:ext uri="{BB962C8B-B14F-4D97-AF65-F5344CB8AC3E}">
        <p14:creationId xmlns:p14="http://schemas.microsoft.com/office/powerpoint/2010/main" val="2488789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diagram of a line of equal to knowledge&#10;&#10;AI-generated content may be incorrect.">
            <a:extLst>
              <a:ext uri="{FF2B5EF4-FFF2-40B4-BE49-F238E27FC236}">
                <a16:creationId xmlns:a16="http://schemas.microsoft.com/office/drawing/2014/main" id="{47E68212-753F-6808-B141-A14F019F2C6A}"/>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54" r="-2" b="-2"/>
          <a:stretch/>
        </p:blipFill>
        <p:spPr>
          <a:xfrm>
            <a:off x="-6588" y="10"/>
            <a:ext cx="12198588" cy="6857990"/>
          </a:xfrm>
          <a:prstGeom prst="rect">
            <a:avLst/>
          </a:prstGeom>
        </p:spPr>
      </p:pic>
      <p:pic>
        <p:nvPicPr>
          <p:cNvPr id="3" name="Picture 2">
            <a:extLst>
              <a:ext uri="{FF2B5EF4-FFF2-40B4-BE49-F238E27FC236}">
                <a16:creationId xmlns:a16="http://schemas.microsoft.com/office/drawing/2014/main" id="{4536FCD8-4EA8-EDDF-B540-A51AF3A0B722}"/>
              </a:ext>
            </a:extLst>
          </p:cNvPr>
          <p:cNvPicPr>
            <a:picLocks noChangeAspect="1"/>
          </p:cNvPicPr>
          <p:nvPr/>
        </p:nvPicPr>
        <p:blipFill>
          <a:blip r:embed="rId4"/>
          <a:stretch>
            <a:fillRect/>
          </a:stretch>
        </p:blipFill>
        <p:spPr>
          <a:xfrm>
            <a:off x="7847937" y="2649283"/>
            <a:ext cx="4160294" cy="1316502"/>
          </a:xfrm>
          <a:prstGeom prst="rect">
            <a:avLst/>
          </a:prstGeom>
        </p:spPr>
      </p:pic>
    </p:spTree>
    <p:extLst>
      <p:ext uri="{BB962C8B-B14F-4D97-AF65-F5344CB8AC3E}">
        <p14:creationId xmlns:p14="http://schemas.microsoft.com/office/powerpoint/2010/main" val="3443943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DF275-3B0B-0227-34CF-E48E2F0FF1B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9685CF4-8610-B89A-BAF1-C91BF94A0A6A}"/>
              </a:ext>
            </a:extLst>
          </p:cNvPr>
          <p:cNvSpPr txBox="1"/>
          <p:nvPr/>
        </p:nvSpPr>
        <p:spPr>
          <a:xfrm>
            <a:off x="2266951" y="480501"/>
            <a:ext cx="8061130" cy="369332"/>
          </a:xfrm>
          <a:prstGeom prst="rect">
            <a:avLst/>
          </a:prstGeom>
          <a:noFill/>
          <a:ln>
            <a:solidFill>
              <a:schemeClr val="accent1"/>
            </a:solidFill>
          </a:ln>
        </p:spPr>
        <p:txBody>
          <a:bodyPr wrap="square">
            <a:spAutoFit/>
          </a:bodyPr>
          <a:lstStyle/>
          <a:p>
            <a:r>
              <a:rPr lang="en-US" b="1" i="0" dirty="0">
                <a:solidFill>
                  <a:srgbClr val="FF0000"/>
                </a:solidFill>
                <a:effectLst/>
                <a:latin typeface="Segoe UI" panose="020B0502040204020203" pitchFamily="34" charset="0"/>
              </a:rPr>
              <a:t>Agents include the following components</a:t>
            </a:r>
            <a:endParaRPr lang="en-IN" b="1" dirty="0">
              <a:solidFill>
                <a:srgbClr val="FF0000"/>
              </a:solidFill>
            </a:endParaRPr>
          </a:p>
        </p:txBody>
      </p:sp>
      <p:pic>
        <p:nvPicPr>
          <p:cNvPr id="5" name="Picture 4">
            <a:extLst>
              <a:ext uri="{FF2B5EF4-FFF2-40B4-BE49-F238E27FC236}">
                <a16:creationId xmlns:a16="http://schemas.microsoft.com/office/drawing/2014/main" id="{6FEDDD2A-55F3-BF72-5601-E16E8863702D}"/>
              </a:ext>
            </a:extLst>
          </p:cNvPr>
          <p:cNvPicPr>
            <a:picLocks noChangeAspect="1"/>
          </p:cNvPicPr>
          <p:nvPr/>
        </p:nvPicPr>
        <p:blipFill>
          <a:blip r:embed="rId3"/>
          <a:stretch>
            <a:fillRect/>
          </a:stretch>
        </p:blipFill>
        <p:spPr>
          <a:xfrm>
            <a:off x="616551" y="873401"/>
            <a:ext cx="10108600" cy="5111197"/>
          </a:xfrm>
          <a:prstGeom prst="rect">
            <a:avLst/>
          </a:prstGeom>
        </p:spPr>
      </p:pic>
      <p:pic>
        <p:nvPicPr>
          <p:cNvPr id="6" name="Picture 5">
            <a:extLst>
              <a:ext uri="{FF2B5EF4-FFF2-40B4-BE49-F238E27FC236}">
                <a16:creationId xmlns:a16="http://schemas.microsoft.com/office/drawing/2014/main" id="{3F58E9DA-AB82-D348-FCCE-D4DCECC04794}"/>
              </a:ext>
            </a:extLst>
          </p:cNvPr>
          <p:cNvPicPr>
            <a:picLocks noChangeAspect="1"/>
          </p:cNvPicPr>
          <p:nvPr/>
        </p:nvPicPr>
        <p:blipFill>
          <a:blip r:embed="rId4"/>
          <a:stretch>
            <a:fillRect/>
          </a:stretch>
        </p:blipFill>
        <p:spPr>
          <a:xfrm>
            <a:off x="2804220" y="2392400"/>
            <a:ext cx="753214" cy="864513"/>
          </a:xfrm>
          <a:prstGeom prst="rect">
            <a:avLst/>
          </a:prstGeom>
        </p:spPr>
      </p:pic>
      <p:pic>
        <p:nvPicPr>
          <p:cNvPr id="1028" name="Picture 4" descr="Microsoft Fabric | Azure Player">
            <a:extLst>
              <a:ext uri="{FF2B5EF4-FFF2-40B4-BE49-F238E27FC236}">
                <a16:creationId xmlns:a16="http://schemas.microsoft.com/office/drawing/2014/main" id="{2B7A5D7F-3980-3DE0-2516-6CF0A8E0EF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6053" y="2452609"/>
            <a:ext cx="372420" cy="3724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logo of azure sharepoint">
            <a:extLst>
              <a:ext uri="{FF2B5EF4-FFF2-40B4-BE49-F238E27FC236}">
                <a16:creationId xmlns:a16="http://schemas.microsoft.com/office/drawing/2014/main" id="{254445BD-B81F-DF6C-3ECD-ABD64B9FCB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7035" y="2121531"/>
            <a:ext cx="436188" cy="4538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Bing logo transparent PNG - StickPNG">
            <a:extLst>
              <a:ext uri="{FF2B5EF4-FFF2-40B4-BE49-F238E27FC236}">
                <a16:creationId xmlns:a16="http://schemas.microsoft.com/office/drawing/2014/main" id="{3E2ED8AA-9B00-EDB6-DAE0-9635BEA2C7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14492" y="2221537"/>
            <a:ext cx="517798" cy="6577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Pricing - Azure AI Search | Microsoft Azure">
            <a:extLst>
              <a:ext uri="{FF2B5EF4-FFF2-40B4-BE49-F238E27FC236}">
                <a16:creationId xmlns:a16="http://schemas.microsoft.com/office/drawing/2014/main" id="{73CD133B-54D6-0A35-2B59-237D0D8DD74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86343" y="2030235"/>
            <a:ext cx="860667" cy="45185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20C639D-9C13-D90C-3C94-9E59B3538514}"/>
              </a:ext>
            </a:extLst>
          </p:cNvPr>
          <p:cNvPicPr>
            <a:picLocks noChangeAspect="1"/>
          </p:cNvPicPr>
          <p:nvPr/>
        </p:nvPicPr>
        <p:blipFill>
          <a:blip r:embed="rId9"/>
          <a:stretch>
            <a:fillRect/>
          </a:stretch>
        </p:blipFill>
        <p:spPr>
          <a:xfrm>
            <a:off x="7606256" y="2503388"/>
            <a:ext cx="428685" cy="352474"/>
          </a:xfrm>
          <a:prstGeom prst="rect">
            <a:avLst/>
          </a:prstGeom>
        </p:spPr>
      </p:pic>
      <p:pic>
        <p:nvPicPr>
          <p:cNvPr id="17" name="Picture 16">
            <a:extLst>
              <a:ext uri="{FF2B5EF4-FFF2-40B4-BE49-F238E27FC236}">
                <a16:creationId xmlns:a16="http://schemas.microsoft.com/office/drawing/2014/main" id="{19E172BE-EC45-CA1B-396F-17E68EC7B1F2}"/>
              </a:ext>
            </a:extLst>
          </p:cNvPr>
          <p:cNvPicPr>
            <a:picLocks noChangeAspect="1"/>
          </p:cNvPicPr>
          <p:nvPr/>
        </p:nvPicPr>
        <p:blipFill>
          <a:blip r:embed="rId10"/>
          <a:stretch>
            <a:fillRect/>
          </a:stretch>
        </p:blipFill>
        <p:spPr>
          <a:xfrm>
            <a:off x="4342096" y="2184788"/>
            <a:ext cx="409632" cy="390580"/>
          </a:xfrm>
          <a:prstGeom prst="rect">
            <a:avLst/>
          </a:prstGeom>
        </p:spPr>
      </p:pic>
      <p:pic>
        <p:nvPicPr>
          <p:cNvPr id="3090" name="Picture 18" descr="Azure_Functions - Greenfinch Technology">
            <a:extLst>
              <a:ext uri="{FF2B5EF4-FFF2-40B4-BE49-F238E27FC236}">
                <a16:creationId xmlns:a16="http://schemas.microsoft.com/office/drawing/2014/main" id="{6998D835-FB50-1F9D-C689-DBC4C23FD27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48059" y="3095953"/>
            <a:ext cx="864513" cy="864513"/>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Logic Apps | Microsoft Azure Color">
            <a:extLst>
              <a:ext uri="{FF2B5EF4-FFF2-40B4-BE49-F238E27FC236}">
                <a16:creationId xmlns:a16="http://schemas.microsoft.com/office/drawing/2014/main" id="{97E435D7-3E72-1E9D-8CC4-63F4DE1EE97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3635" y="3077734"/>
            <a:ext cx="561186" cy="561186"/>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OpenAPI Specification 3.1.0 Released - OpenAPI Initiative">
            <a:extLst>
              <a:ext uri="{FF2B5EF4-FFF2-40B4-BE49-F238E27FC236}">
                <a16:creationId xmlns:a16="http://schemas.microsoft.com/office/drawing/2014/main" id="{A586EFF6-571A-05E1-74DA-86C23C6EC34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51729" y="3051433"/>
            <a:ext cx="974260" cy="29418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8" descr="4 Openai Icons - Free in SVG, PNG, ICO - IconScout">
            <a:extLst>
              <a:ext uri="{FF2B5EF4-FFF2-40B4-BE49-F238E27FC236}">
                <a16:creationId xmlns:a16="http://schemas.microsoft.com/office/drawing/2014/main" id="{39CDB965-F0D3-3D4A-A7F7-331B465FEF2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87053" y="5367130"/>
            <a:ext cx="394983" cy="39498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C8E12A14-C70D-DC6E-0DC3-1E69320FB2DC}"/>
              </a:ext>
            </a:extLst>
          </p:cNvPr>
          <p:cNvPicPr>
            <a:picLocks noChangeAspect="1"/>
          </p:cNvPicPr>
          <p:nvPr/>
        </p:nvPicPr>
        <p:blipFill>
          <a:blip r:embed="rId15"/>
          <a:stretch>
            <a:fillRect/>
          </a:stretch>
        </p:blipFill>
        <p:spPr>
          <a:xfrm>
            <a:off x="6357965" y="5108703"/>
            <a:ext cx="528378" cy="452895"/>
          </a:xfrm>
          <a:prstGeom prst="rect">
            <a:avLst/>
          </a:prstGeom>
        </p:spPr>
      </p:pic>
      <p:pic>
        <p:nvPicPr>
          <p:cNvPr id="20" name="Picture 19">
            <a:extLst>
              <a:ext uri="{FF2B5EF4-FFF2-40B4-BE49-F238E27FC236}">
                <a16:creationId xmlns:a16="http://schemas.microsoft.com/office/drawing/2014/main" id="{E90788A5-CFDC-B6D1-D0F8-D4D1064C3C11}"/>
              </a:ext>
            </a:extLst>
          </p:cNvPr>
          <p:cNvPicPr>
            <a:picLocks noChangeAspect="1"/>
          </p:cNvPicPr>
          <p:nvPr/>
        </p:nvPicPr>
        <p:blipFill>
          <a:blip r:embed="rId16"/>
          <a:stretch>
            <a:fillRect/>
          </a:stretch>
        </p:blipFill>
        <p:spPr>
          <a:xfrm>
            <a:off x="3612032" y="5108703"/>
            <a:ext cx="381434" cy="356005"/>
          </a:xfrm>
          <a:prstGeom prst="rect">
            <a:avLst/>
          </a:prstGeom>
        </p:spPr>
      </p:pic>
      <p:sp>
        <p:nvSpPr>
          <p:cNvPr id="21" name="Rectangle 20">
            <a:extLst>
              <a:ext uri="{FF2B5EF4-FFF2-40B4-BE49-F238E27FC236}">
                <a16:creationId xmlns:a16="http://schemas.microsoft.com/office/drawing/2014/main" id="{0ACDB18E-F2F0-02EB-5C0B-4E0BACA8100E}"/>
              </a:ext>
            </a:extLst>
          </p:cNvPr>
          <p:cNvSpPr/>
          <p:nvPr/>
        </p:nvSpPr>
        <p:spPr>
          <a:xfrm>
            <a:off x="114300" y="2647950"/>
            <a:ext cx="1891423" cy="157103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23">
            <a:extLst>
              <a:ext uri="{FF2B5EF4-FFF2-40B4-BE49-F238E27FC236}">
                <a16:creationId xmlns:a16="http://schemas.microsoft.com/office/drawing/2014/main" id="{4E681DF1-A9E7-0065-E457-BD09EA9C8EB9}"/>
              </a:ext>
            </a:extLst>
          </p:cNvPr>
          <p:cNvPicPr>
            <a:picLocks noChangeAspect="1"/>
          </p:cNvPicPr>
          <p:nvPr/>
        </p:nvPicPr>
        <p:blipFill>
          <a:blip r:embed="rId17"/>
          <a:stretch>
            <a:fillRect/>
          </a:stretch>
        </p:blipFill>
        <p:spPr>
          <a:xfrm>
            <a:off x="4050189" y="1307282"/>
            <a:ext cx="496723" cy="490130"/>
          </a:xfrm>
          <a:prstGeom prst="rect">
            <a:avLst/>
          </a:prstGeom>
        </p:spPr>
      </p:pic>
      <p:pic>
        <p:nvPicPr>
          <p:cNvPr id="25" name="Picture 24">
            <a:extLst>
              <a:ext uri="{FF2B5EF4-FFF2-40B4-BE49-F238E27FC236}">
                <a16:creationId xmlns:a16="http://schemas.microsoft.com/office/drawing/2014/main" id="{C9978F8E-3A8A-7D12-88AF-FF0B8B5CAB95}"/>
              </a:ext>
            </a:extLst>
          </p:cNvPr>
          <p:cNvPicPr>
            <a:picLocks noChangeAspect="1"/>
          </p:cNvPicPr>
          <p:nvPr/>
        </p:nvPicPr>
        <p:blipFill>
          <a:blip r:embed="rId18"/>
          <a:stretch>
            <a:fillRect/>
          </a:stretch>
        </p:blipFill>
        <p:spPr>
          <a:xfrm>
            <a:off x="6585187" y="1101925"/>
            <a:ext cx="1863919" cy="817374"/>
          </a:xfrm>
          <a:prstGeom prst="rect">
            <a:avLst/>
          </a:prstGeom>
        </p:spPr>
      </p:pic>
      <p:pic>
        <p:nvPicPr>
          <p:cNvPr id="26" name="Picture 25">
            <a:extLst>
              <a:ext uri="{FF2B5EF4-FFF2-40B4-BE49-F238E27FC236}">
                <a16:creationId xmlns:a16="http://schemas.microsoft.com/office/drawing/2014/main" id="{8EF58D16-4FA1-4557-4331-379A254C9041}"/>
              </a:ext>
            </a:extLst>
          </p:cNvPr>
          <p:cNvPicPr>
            <a:picLocks noChangeAspect="1"/>
          </p:cNvPicPr>
          <p:nvPr/>
        </p:nvPicPr>
        <p:blipFill>
          <a:blip r:embed="rId19"/>
          <a:stretch>
            <a:fillRect/>
          </a:stretch>
        </p:blipFill>
        <p:spPr>
          <a:xfrm>
            <a:off x="2956116" y="1281835"/>
            <a:ext cx="865905" cy="539571"/>
          </a:xfrm>
          <a:prstGeom prst="rect">
            <a:avLst/>
          </a:prstGeom>
        </p:spPr>
      </p:pic>
      <p:sp>
        <p:nvSpPr>
          <p:cNvPr id="32" name="TextBox 31">
            <a:extLst>
              <a:ext uri="{FF2B5EF4-FFF2-40B4-BE49-F238E27FC236}">
                <a16:creationId xmlns:a16="http://schemas.microsoft.com/office/drawing/2014/main" id="{3FC86BB7-44DB-E523-A798-9C3295AC5416}"/>
              </a:ext>
            </a:extLst>
          </p:cNvPr>
          <p:cNvSpPr txBox="1"/>
          <p:nvPr/>
        </p:nvSpPr>
        <p:spPr>
          <a:xfrm>
            <a:off x="6988713" y="3960417"/>
            <a:ext cx="1138622" cy="830997"/>
          </a:xfrm>
          <a:prstGeom prst="rect">
            <a:avLst/>
          </a:prstGeom>
          <a:noFill/>
        </p:spPr>
        <p:txBody>
          <a:bodyPr wrap="square">
            <a:spAutoFit/>
          </a:bodyPr>
          <a:lstStyle/>
          <a:p>
            <a:r>
              <a:rPr lang="en-US" sz="800" b="1" dirty="0"/>
              <a:t>Agent's ability to make decisions, learn, act independently, without no constant human intervention</a:t>
            </a:r>
            <a:endParaRPr lang="en-IN" sz="800" b="1" dirty="0"/>
          </a:p>
        </p:txBody>
      </p:sp>
      <p:cxnSp>
        <p:nvCxnSpPr>
          <p:cNvPr id="34" name="Straight Connector 33">
            <a:extLst>
              <a:ext uri="{FF2B5EF4-FFF2-40B4-BE49-F238E27FC236}">
                <a16:creationId xmlns:a16="http://schemas.microsoft.com/office/drawing/2014/main" id="{0C046C21-8CF5-97F0-E60C-EE9F8A3F4535}"/>
              </a:ext>
            </a:extLst>
          </p:cNvPr>
          <p:cNvCxnSpPr/>
          <p:nvPr/>
        </p:nvCxnSpPr>
        <p:spPr>
          <a:xfrm>
            <a:off x="6988713" y="3994586"/>
            <a:ext cx="0" cy="762658"/>
          </a:xfrm>
          <a:prstGeom prst="line">
            <a:avLst/>
          </a:prstGeom>
        </p:spPr>
        <p:style>
          <a:lnRef idx="2">
            <a:schemeClr val="accent1"/>
          </a:lnRef>
          <a:fillRef idx="0">
            <a:schemeClr val="accent1"/>
          </a:fillRef>
          <a:effectRef idx="1">
            <a:schemeClr val="accent1"/>
          </a:effectRef>
          <a:fontRef idx="minor">
            <a:schemeClr val="tx1"/>
          </a:fontRef>
        </p:style>
      </p:cxnSp>
      <p:pic>
        <p:nvPicPr>
          <p:cNvPr id="36" name="Picture 35">
            <a:extLst>
              <a:ext uri="{FF2B5EF4-FFF2-40B4-BE49-F238E27FC236}">
                <a16:creationId xmlns:a16="http://schemas.microsoft.com/office/drawing/2014/main" id="{A25A3F05-1843-FCBC-5719-A57C671483FA}"/>
              </a:ext>
            </a:extLst>
          </p:cNvPr>
          <p:cNvPicPr>
            <a:picLocks noChangeAspect="1"/>
          </p:cNvPicPr>
          <p:nvPr/>
        </p:nvPicPr>
        <p:blipFill>
          <a:blip r:embed="rId20"/>
          <a:stretch>
            <a:fillRect/>
          </a:stretch>
        </p:blipFill>
        <p:spPr>
          <a:xfrm>
            <a:off x="8754855" y="5286177"/>
            <a:ext cx="1706973" cy="1337260"/>
          </a:xfrm>
          <a:prstGeom prst="rect">
            <a:avLst/>
          </a:prstGeom>
        </p:spPr>
      </p:pic>
      <p:pic>
        <p:nvPicPr>
          <p:cNvPr id="38" name="Picture 37">
            <a:extLst>
              <a:ext uri="{FF2B5EF4-FFF2-40B4-BE49-F238E27FC236}">
                <a16:creationId xmlns:a16="http://schemas.microsoft.com/office/drawing/2014/main" id="{08AE060E-6991-0CEC-5A42-423D18474020}"/>
              </a:ext>
            </a:extLst>
          </p:cNvPr>
          <p:cNvPicPr>
            <a:picLocks noChangeAspect="1"/>
          </p:cNvPicPr>
          <p:nvPr/>
        </p:nvPicPr>
        <p:blipFill>
          <a:blip r:embed="rId21"/>
          <a:stretch>
            <a:fillRect/>
          </a:stretch>
        </p:blipFill>
        <p:spPr>
          <a:xfrm>
            <a:off x="8706874" y="986207"/>
            <a:ext cx="1760509" cy="5305425"/>
          </a:xfrm>
          <a:prstGeom prst="rect">
            <a:avLst/>
          </a:prstGeom>
        </p:spPr>
      </p:pic>
      <p:sp>
        <p:nvSpPr>
          <p:cNvPr id="30" name="TextBox 29">
            <a:extLst>
              <a:ext uri="{FF2B5EF4-FFF2-40B4-BE49-F238E27FC236}">
                <a16:creationId xmlns:a16="http://schemas.microsoft.com/office/drawing/2014/main" id="{952900A5-8AE1-8065-485E-C9D216D82198}"/>
              </a:ext>
            </a:extLst>
          </p:cNvPr>
          <p:cNvSpPr txBox="1"/>
          <p:nvPr/>
        </p:nvSpPr>
        <p:spPr>
          <a:xfrm>
            <a:off x="8841163" y="5037574"/>
            <a:ext cx="1486917" cy="834219"/>
          </a:xfrm>
          <a:prstGeom prst="rect">
            <a:avLst/>
          </a:prstGeom>
          <a:solidFill>
            <a:schemeClr val="bg1"/>
          </a:solidFill>
          <a:ln>
            <a:solidFill>
              <a:srgbClr val="FF0000"/>
            </a:solidFill>
          </a:ln>
        </p:spPr>
        <p:txBody>
          <a:bodyPr wrap="square">
            <a:spAutoFit/>
          </a:bodyPr>
          <a:lstStyle/>
          <a:p>
            <a:pPr algn="ctr"/>
            <a:r>
              <a:rPr lang="en-US" sz="1200" dirty="0"/>
              <a:t>Agent can also talk to other agents to get things done. </a:t>
            </a:r>
            <a:r>
              <a:rPr lang="en-US" sz="1200" dirty="0">
                <a:highlight>
                  <a:srgbClr val="FFFF00"/>
                </a:highlight>
              </a:rPr>
              <a:t>(multi agent)</a:t>
            </a:r>
            <a:endParaRPr lang="en-IN" sz="1200" dirty="0">
              <a:highlight>
                <a:srgbClr val="FFFF00"/>
              </a:highlight>
            </a:endParaRPr>
          </a:p>
        </p:txBody>
      </p:sp>
      <p:sp>
        <p:nvSpPr>
          <p:cNvPr id="39" name="Rectangle 38">
            <a:extLst>
              <a:ext uri="{FF2B5EF4-FFF2-40B4-BE49-F238E27FC236}">
                <a16:creationId xmlns:a16="http://schemas.microsoft.com/office/drawing/2014/main" id="{5A27C80E-363C-7CE6-08F4-4FF6C6E052B5}"/>
              </a:ext>
            </a:extLst>
          </p:cNvPr>
          <p:cNvSpPr/>
          <p:nvPr/>
        </p:nvSpPr>
        <p:spPr>
          <a:xfrm>
            <a:off x="8591550" y="6291632"/>
            <a:ext cx="2247900" cy="4330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1" name="Picture 40">
            <a:extLst>
              <a:ext uri="{FF2B5EF4-FFF2-40B4-BE49-F238E27FC236}">
                <a16:creationId xmlns:a16="http://schemas.microsoft.com/office/drawing/2014/main" id="{F5FBEB85-C470-3C9A-A662-3BFBF94376D7}"/>
              </a:ext>
            </a:extLst>
          </p:cNvPr>
          <p:cNvPicPr>
            <a:picLocks noChangeAspect="1"/>
          </p:cNvPicPr>
          <p:nvPr/>
        </p:nvPicPr>
        <p:blipFill>
          <a:blip r:embed="rId22"/>
          <a:stretch>
            <a:fillRect/>
          </a:stretch>
        </p:blipFill>
        <p:spPr>
          <a:xfrm>
            <a:off x="114931" y="2930338"/>
            <a:ext cx="808753" cy="1138706"/>
          </a:xfrm>
          <a:prstGeom prst="rect">
            <a:avLst/>
          </a:prstGeom>
        </p:spPr>
      </p:pic>
      <p:sp>
        <p:nvSpPr>
          <p:cNvPr id="2" name="Rectangle 1">
            <a:extLst>
              <a:ext uri="{FF2B5EF4-FFF2-40B4-BE49-F238E27FC236}">
                <a16:creationId xmlns:a16="http://schemas.microsoft.com/office/drawing/2014/main" id="{AAB7781C-8ACE-2069-53E0-5656B2CB41A9}"/>
              </a:ext>
            </a:extLst>
          </p:cNvPr>
          <p:cNvSpPr/>
          <p:nvPr/>
        </p:nvSpPr>
        <p:spPr>
          <a:xfrm>
            <a:off x="8706874" y="986207"/>
            <a:ext cx="2062602" cy="53054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9" name="Picture 8">
            <a:extLst>
              <a:ext uri="{FF2B5EF4-FFF2-40B4-BE49-F238E27FC236}">
                <a16:creationId xmlns:a16="http://schemas.microsoft.com/office/drawing/2014/main" id="{349F6C23-03F8-AFD7-87FE-E3D4B968D65B}"/>
              </a:ext>
            </a:extLst>
          </p:cNvPr>
          <p:cNvPicPr>
            <a:picLocks noChangeAspect="1"/>
          </p:cNvPicPr>
          <p:nvPr/>
        </p:nvPicPr>
        <p:blipFill>
          <a:blip r:embed="rId23"/>
          <a:stretch>
            <a:fillRect/>
          </a:stretch>
        </p:blipFill>
        <p:spPr>
          <a:xfrm>
            <a:off x="8701860" y="1000416"/>
            <a:ext cx="1609284" cy="4889747"/>
          </a:xfrm>
          <a:prstGeom prst="rect">
            <a:avLst/>
          </a:prstGeom>
        </p:spPr>
      </p:pic>
      <p:pic>
        <p:nvPicPr>
          <p:cNvPr id="7" name="Picture 6">
            <a:extLst>
              <a:ext uri="{FF2B5EF4-FFF2-40B4-BE49-F238E27FC236}">
                <a16:creationId xmlns:a16="http://schemas.microsoft.com/office/drawing/2014/main" id="{E73F0D46-E245-31D7-4066-F502950643C5}"/>
              </a:ext>
            </a:extLst>
          </p:cNvPr>
          <p:cNvPicPr>
            <a:picLocks noChangeAspect="1"/>
          </p:cNvPicPr>
          <p:nvPr/>
        </p:nvPicPr>
        <p:blipFill>
          <a:blip r:embed="rId24"/>
          <a:stretch>
            <a:fillRect/>
          </a:stretch>
        </p:blipFill>
        <p:spPr>
          <a:xfrm>
            <a:off x="10389348" y="2330239"/>
            <a:ext cx="1765531" cy="683261"/>
          </a:xfrm>
          <a:prstGeom prst="rect">
            <a:avLst/>
          </a:prstGeom>
        </p:spPr>
      </p:pic>
      <p:sp>
        <p:nvSpPr>
          <p:cNvPr id="11" name="TextBox 10">
            <a:extLst>
              <a:ext uri="{FF2B5EF4-FFF2-40B4-BE49-F238E27FC236}">
                <a16:creationId xmlns:a16="http://schemas.microsoft.com/office/drawing/2014/main" id="{B3C261C9-CDC2-3D1B-13EB-2F263BA29D3B}"/>
              </a:ext>
            </a:extLst>
          </p:cNvPr>
          <p:cNvSpPr txBox="1"/>
          <p:nvPr/>
        </p:nvSpPr>
        <p:spPr>
          <a:xfrm>
            <a:off x="10395884" y="3013500"/>
            <a:ext cx="1765531" cy="830997"/>
          </a:xfrm>
          <a:prstGeom prst="rect">
            <a:avLst/>
          </a:prstGeom>
          <a:noFill/>
          <a:ln>
            <a:solidFill>
              <a:schemeClr val="accent1"/>
            </a:solidFill>
          </a:ln>
        </p:spPr>
        <p:txBody>
          <a:bodyPr wrap="square">
            <a:spAutoFit/>
          </a:bodyPr>
          <a:lstStyle/>
          <a:p>
            <a:r>
              <a:rPr lang="it-IT" sz="1200" dirty="0"/>
              <a:t>Azure AI Agent Service </a:t>
            </a:r>
            <a:r>
              <a:rPr lang="it-IT" sz="1200" dirty="0">
                <a:solidFill>
                  <a:srgbClr val="FF0000"/>
                </a:solidFill>
              </a:rPr>
              <a:t>+</a:t>
            </a:r>
            <a:r>
              <a:rPr lang="it-IT" sz="1200" dirty="0"/>
              <a:t> Sementic Kernel SDK </a:t>
            </a:r>
            <a:r>
              <a:rPr lang="it-IT" sz="1200" dirty="0">
                <a:solidFill>
                  <a:srgbClr val="FF0000"/>
                </a:solidFill>
              </a:rPr>
              <a:t>+</a:t>
            </a:r>
            <a:r>
              <a:rPr lang="it-IT" sz="1200" dirty="0"/>
              <a:t> Azure AI Service </a:t>
            </a:r>
            <a:r>
              <a:rPr lang="it-IT" sz="1200" dirty="0">
                <a:solidFill>
                  <a:srgbClr val="FF0000"/>
                </a:solidFill>
              </a:rPr>
              <a:t>+</a:t>
            </a:r>
            <a:r>
              <a:rPr lang="it-IT" sz="1200" dirty="0"/>
              <a:t> </a:t>
            </a:r>
          </a:p>
          <a:p>
            <a:r>
              <a:rPr lang="it-IT" sz="1200" dirty="0"/>
              <a:t>Azure Service</a:t>
            </a:r>
            <a:endParaRPr lang="en-IN" sz="1200" dirty="0"/>
          </a:p>
        </p:txBody>
      </p:sp>
    </p:spTree>
    <p:extLst>
      <p:ext uri="{BB962C8B-B14F-4D97-AF65-F5344CB8AC3E}">
        <p14:creationId xmlns:p14="http://schemas.microsoft.com/office/powerpoint/2010/main" val="866475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screenshot of a computer&#10;&#10;AI-generated content may be incorrect.">
            <a:extLst>
              <a:ext uri="{FF2B5EF4-FFF2-40B4-BE49-F238E27FC236}">
                <a16:creationId xmlns:a16="http://schemas.microsoft.com/office/drawing/2014/main" id="{739E8248-D592-0459-40DC-C7E8DA09FE7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b="461"/>
          <a:stretch/>
        </p:blipFill>
        <p:spPr>
          <a:xfrm>
            <a:off x="20" y="1282"/>
            <a:ext cx="12191980" cy="6856718"/>
          </a:xfrm>
          <a:prstGeom prst="rect">
            <a:avLst/>
          </a:prstGeom>
        </p:spPr>
      </p:pic>
    </p:spTree>
    <p:extLst>
      <p:ext uri="{BB962C8B-B14F-4D97-AF65-F5344CB8AC3E}">
        <p14:creationId xmlns:p14="http://schemas.microsoft.com/office/powerpoint/2010/main" val="3211073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screenshot of a computer&#10;&#10;AI-generated content may be incorrect.">
            <a:extLst>
              <a:ext uri="{FF2B5EF4-FFF2-40B4-BE49-F238E27FC236}">
                <a16:creationId xmlns:a16="http://schemas.microsoft.com/office/drawing/2014/main" id="{19E3E024-0C66-1EFC-BEA6-746B9D2F267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461"/>
          <a:stretch/>
        </p:blipFill>
        <p:spPr>
          <a:xfrm>
            <a:off x="20" y="1282"/>
            <a:ext cx="12191980" cy="6856718"/>
          </a:xfrm>
          <a:prstGeom prst="rect">
            <a:avLst/>
          </a:prstGeom>
        </p:spPr>
      </p:pic>
    </p:spTree>
    <p:extLst>
      <p:ext uri="{BB962C8B-B14F-4D97-AF65-F5344CB8AC3E}">
        <p14:creationId xmlns:p14="http://schemas.microsoft.com/office/powerpoint/2010/main" val="37784318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337</TotalTime>
  <Words>1335</Words>
  <Application>Microsoft Office PowerPoint</Application>
  <PresentationFormat>Widescreen</PresentationFormat>
  <Paragraphs>77</Paragraphs>
  <Slides>11</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Aptos Display</vt:lpstr>
      <vt:lpstr>Arial</vt:lpstr>
      <vt:lpstr>Segoe Sans</vt:lpstr>
      <vt:lpstr>Segoe UI</vt:lpstr>
      <vt:lpstr>Wingdings</vt:lpstr>
      <vt:lpstr>Office Theme</vt:lpstr>
      <vt:lpstr>Introduction to Azure AI Agents Service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Prabhjot Singh Bakshi</dc:creator>
  <cp:lastModifiedBy>Prabhjot Singh Bakshi</cp:lastModifiedBy>
  <cp:revision>7</cp:revision>
  <dcterms:created xsi:type="dcterms:W3CDTF">2025-02-14T15:15:47Z</dcterms:created>
  <dcterms:modified xsi:type="dcterms:W3CDTF">2025-02-16T07:23:52Z</dcterms:modified>
</cp:coreProperties>
</file>