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62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B7034-7154-C4D3-FA9C-E1B98CED3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D9E03C-833F-B875-BFD1-D5B082DD17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EC59B-23F9-599D-C8EE-98737C876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AC68A-0603-8A76-3A63-AF5BCB5C8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355D9-E331-E00C-F4BC-BEBC76DB1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5955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013F0-2D4B-FFC8-9D4C-C677DD344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2A6149-8574-7843-A0A6-9A7E10D956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E69D6-A2CF-EB4B-B950-DD4541433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0482C-0AAE-C86D-0F33-1B0023477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BE683-6581-E745-271E-64345CE3F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12832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181FB2-5F0B-66D7-EAAE-C07CED726E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28A893-7D3A-9E68-EB45-42421D8FF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9A78AF-267A-B557-D57E-FC9588848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3E37EF-B3BA-9DB1-7459-AAF03EDCB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81A56-36B8-9C46-8D98-4E93482A6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0687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B9BA9-F4FF-E98B-420B-3517B353A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F6336-FBFF-3023-2F02-7CA83822B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97778B-ADD4-A5FA-A03F-AB52BB603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C8331-2646-C3AA-5F49-D97A277EF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48E747-C4FE-606C-99BD-E47ACF3A1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0246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85AF8-6589-35A2-C5C6-AB4AE4A07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3067A5-871C-A08A-61E4-005A41915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1AD1B4-2A5D-39F8-FFA4-9D48C8583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B38B5-5594-0DFE-C1AE-372A3C787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FDC64-9409-1FB9-92AD-82BDC9A2A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406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2F6A0-51FA-6825-6AEF-283AB50B5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6E807-1AD7-6584-3C4F-7C8148865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CE5FDD-E709-A06A-D705-B1F8A5AA57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28A742-DB4B-2184-4483-CEE6DAE34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7EE8F5-2906-5466-8607-918627281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489070-77ED-B51B-09E0-92BBDC482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18182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18627-9573-8023-FDED-9470B1F3D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4B14A5-5EBC-5DBE-4ADD-126022214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417630-8134-53CC-12EC-2D13B1EEBB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2B2CE8-27A9-8AC1-2731-CCEB3F406E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510DAF-97B2-06C5-D2A6-D47AA9AC89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40CF06-588A-DFF5-68C6-1AFB3C8F7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BB61B7-AC89-27D8-7AA8-EE614BECB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4EBD23-501A-5238-E159-398EB829F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9313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7F83E-9436-BE6F-7C48-C4E0DD4E0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7D61D7-63F4-7489-1000-F10A784CA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8FEA98-ABEB-6C5F-9570-B825204A5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BEE75C-155B-7D4A-B4B5-802669C13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500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2AF04E-5C9E-C72C-C942-98C2D4EE5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1B734F-B592-5B99-C8FE-FB84743BB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2C4297-E614-60AB-DD06-5B17B28A0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39552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607D-A474-266F-D06F-9919E5C5A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20A935-DBA9-CEBD-B4AE-9FEEE0A104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004326-22D8-86E9-900F-AFB0F65A1B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519FF-E3B8-3AFF-D01C-FDFC0342A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5E1AEF-2C32-8C73-B249-0DDCFD094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033B-4154-394F-0732-CBE173551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0397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91E39-FCC9-FE45-79FE-08D1C3975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1151AE-6256-1B1B-5CEB-7C5F361FAB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A3374C-FCA2-1D65-963F-1F3AEABB5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D5F38C-1A55-2724-1E66-4E534515B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8892E-2FB1-5C50-4C81-54DD2F1F9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1A498A-850E-1A1F-512D-801BC76A5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493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DA3771-E579-797F-7FEC-6C5E4A3F6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A186E9-1D26-0D5A-EB65-72375858CB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9FB7C-C1E2-5996-E814-5E5AC34C56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53B5CC-A4F2-47F5-9554-57BF5F9267DA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17E33-E7AF-3A00-6685-A0E946B408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A5CB0-AB37-7193-19B8-C7081F3F24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6DC499-CEBC-4CAE-9332-C567BC9B5A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96695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609FF9A-4FCE-468E-A86A-C9AB525EAE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1E12D4-3A88-428D-8E5E-AF1AFD923D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2" descr="Azure AI Studio - Pricing | Microsoft Azure">
            <a:extLst>
              <a:ext uri="{FF2B5EF4-FFF2-40B4-BE49-F238E27FC236}">
                <a16:creationId xmlns:a16="http://schemas.microsoft.com/office/drawing/2014/main" id="{ACB4EE28-5AAA-B9FF-50CE-6AB0B6BB8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" r="3129"/>
          <a:stretch/>
        </p:blipFill>
        <p:spPr bwMode="auto">
          <a:xfrm>
            <a:off x="-1" y="10"/>
            <a:ext cx="1219200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1D45D0-82AC-B036-F30A-FE2ABAAC9F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914402"/>
            <a:ext cx="10515600" cy="2985923"/>
          </a:xfrm>
        </p:spPr>
        <p:txBody>
          <a:bodyPr>
            <a:normAutofit/>
          </a:bodyPr>
          <a:lstStyle/>
          <a:p>
            <a:r>
              <a:rPr lang="en-US" sz="5200">
                <a:solidFill>
                  <a:srgbClr val="FFFFFF"/>
                </a:solidFill>
              </a:rPr>
              <a:t>Introduction to Azure AI Studio Hub (Azure AI Foundry)</a:t>
            </a:r>
            <a:endParaRPr lang="en-IN" sz="5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810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5C1F78D-58C1-85FD-DA9E-C072868DC727}"/>
              </a:ext>
            </a:extLst>
          </p:cNvPr>
          <p:cNvSpPr txBox="1"/>
          <p:nvPr/>
        </p:nvSpPr>
        <p:spPr>
          <a:xfrm>
            <a:off x="3462114" y="-35744"/>
            <a:ext cx="6170203" cy="8777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kern="1200" dirty="0">
                <a:latin typeface="+mj-lt"/>
                <a:ea typeface="+mj-ea"/>
                <a:cs typeface="+mj-cs"/>
              </a:rPr>
              <a:t>Azure OpenAI Offering World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4C0636-94F7-8A9F-5C14-8DB2EF3945DA}"/>
              </a:ext>
            </a:extLst>
          </p:cNvPr>
          <p:cNvSpPr txBox="1"/>
          <p:nvPr/>
        </p:nvSpPr>
        <p:spPr>
          <a:xfrm>
            <a:off x="303648" y="3285691"/>
            <a:ext cx="2816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spcAft>
                <a:spcPts val="600"/>
              </a:spcAft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Azure OpenAI Studio</a:t>
            </a:r>
            <a:endParaRPr lang="en-IN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7FDE01-13D2-6541-9720-673037CF6834}"/>
              </a:ext>
            </a:extLst>
          </p:cNvPr>
          <p:cNvSpPr txBox="1"/>
          <p:nvPr/>
        </p:nvSpPr>
        <p:spPr>
          <a:xfrm>
            <a:off x="4575415" y="3285691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spcAft>
                <a:spcPts val="600"/>
              </a:spcAft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Azure AI Studio Hub</a:t>
            </a:r>
            <a:endParaRPr lang="en-IN" sz="2000" dirty="0"/>
          </a:p>
        </p:txBody>
      </p:sp>
      <p:pic>
        <p:nvPicPr>
          <p:cNvPr id="2050" name="Picture 2" descr="Azure AI Studio - Pricing | Microsoft Azure">
            <a:extLst>
              <a:ext uri="{FF2B5EF4-FFF2-40B4-BE49-F238E27FC236}">
                <a16:creationId xmlns:a16="http://schemas.microsoft.com/office/drawing/2014/main" id="{47F05E37-2F46-B671-12ED-24EC92F04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416" y="2291662"/>
            <a:ext cx="1893389" cy="99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zure OpenAI — Taygan">
            <a:extLst>
              <a:ext uri="{FF2B5EF4-FFF2-40B4-BE49-F238E27FC236}">
                <a16:creationId xmlns:a16="http://schemas.microsoft.com/office/drawing/2014/main" id="{90D90451-6EE3-D64D-47D5-F6528F352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39" y="2366392"/>
            <a:ext cx="929532" cy="929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9CC2BB-920D-F951-0938-0C1B1CE025F8}"/>
              </a:ext>
            </a:extLst>
          </p:cNvPr>
          <p:cNvSpPr txBox="1"/>
          <p:nvPr/>
        </p:nvSpPr>
        <p:spPr>
          <a:xfrm>
            <a:off x="-1" y="3760690"/>
            <a:ext cx="3918026" cy="2748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8610" indent="-308610" defTabSz="822960">
              <a:spcAft>
                <a:spcPts val="600"/>
              </a:spcAft>
              <a:buAutoNum type="arabicParenR"/>
            </a:pPr>
            <a:r>
              <a:rPr lang="en-US" sz="16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Concerned only for testing out LLM models such as GPT, Dall-E and text embedding models.</a:t>
            </a:r>
          </a:p>
          <a:p>
            <a:pPr marL="308610" indent="-308610" defTabSz="822960">
              <a:spcAft>
                <a:spcPts val="600"/>
              </a:spcAft>
              <a:buAutoNum type="arabicParenR"/>
            </a:pPr>
            <a:r>
              <a:rPr lang="en-US" sz="16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Doesn’t give you a unified experience.</a:t>
            </a:r>
          </a:p>
          <a:p>
            <a:pPr marL="308610" indent="-308610" defTabSz="822960">
              <a:spcAft>
                <a:spcPts val="600"/>
              </a:spcAft>
              <a:buAutoNum type="arabicParenR"/>
            </a:pPr>
            <a:r>
              <a:rPr lang="en-US" sz="16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 suited for collaboration.</a:t>
            </a:r>
          </a:p>
          <a:p>
            <a:pPr marL="308610" indent="-308610" defTabSz="822960">
              <a:spcAft>
                <a:spcPts val="600"/>
              </a:spcAft>
              <a:buAutoNum type="arabicParenR"/>
            </a:pPr>
            <a:r>
              <a:rPr lang="en-US" sz="16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Comes in-built with a deployed Azure OpenAI resource.</a:t>
            </a:r>
          </a:p>
          <a:p>
            <a:pPr marL="308610" indent="-308610" defTabSz="822960">
              <a:spcAft>
                <a:spcPts val="600"/>
              </a:spcAft>
              <a:buAutoNum type="arabicParenR"/>
            </a:pPr>
            <a:endParaRPr lang="en-US" sz="162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>
              <a:spcAft>
                <a:spcPts val="600"/>
              </a:spcAft>
              <a:buAutoNum type="arabicParenR"/>
            </a:pPr>
            <a:endParaRPr lang="en-IN" dirty="0"/>
          </a:p>
        </p:txBody>
      </p:sp>
      <p:pic>
        <p:nvPicPr>
          <p:cNvPr id="2054" name="Picture 6" descr="Microsoft Copilot Studio - YouTube">
            <a:extLst>
              <a:ext uri="{FF2B5EF4-FFF2-40B4-BE49-F238E27FC236}">
                <a16:creationId xmlns:a16="http://schemas.microsoft.com/office/drawing/2014/main" id="{5CAEA495-798D-93D2-51B6-56D6481A1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456" y="2156264"/>
            <a:ext cx="1141647" cy="114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BC98D4-26F7-0C9B-7276-67A5E3FC71C1}"/>
              </a:ext>
            </a:extLst>
          </p:cNvPr>
          <p:cNvSpPr txBox="1"/>
          <p:nvPr/>
        </p:nvSpPr>
        <p:spPr>
          <a:xfrm>
            <a:off x="9071993" y="3285691"/>
            <a:ext cx="2816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spcAft>
                <a:spcPts val="600"/>
              </a:spcAft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Microsoft Copilot Studio</a:t>
            </a:r>
            <a:endParaRPr lang="en-IN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AF3DA4-350A-A71B-D861-4F1441F79CF9}"/>
              </a:ext>
            </a:extLst>
          </p:cNvPr>
          <p:cNvSpPr txBox="1"/>
          <p:nvPr/>
        </p:nvSpPr>
        <p:spPr>
          <a:xfrm>
            <a:off x="8358816" y="4015126"/>
            <a:ext cx="384695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spcAft>
                <a:spcPts val="600"/>
              </a:spcAft>
            </a:pPr>
            <a:r>
              <a:rPr lang="en-US" sz="16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1)Low-Code Deployment Tool.</a:t>
            </a:r>
          </a:p>
          <a:p>
            <a:pPr defTabSz="822960">
              <a:spcAft>
                <a:spcPts val="600"/>
              </a:spcAft>
            </a:pPr>
            <a:r>
              <a:rPr lang="en-US" sz="16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Meant for citizen developers.</a:t>
            </a:r>
          </a:p>
          <a:p>
            <a:pPr defTabSz="822960">
              <a:spcAft>
                <a:spcPts val="600"/>
              </a:spcAft>
            </a:pPr>
            <a:r>
              <a:rPr lang="en-US" sz="16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3)Meant For Extending already existing M365 copilot experience with plugins and power automate flows.</a:t>
            </a:r>
          </a:p>
          <a:p>
            <a:pPr>
              <a:spcAft>
                <a:spcPts val="600"/>
              </a:spcAft>
            </a:pPr>
            <a:endParaRPr lang="en-IN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31D417-416C-471B-51B4-6A19C30DD96F}"/>
              </a:ext>
            </a:extLst>
          </p:cNvPr>
          <p:cNvSpPr txBox="1"/>
          <p:nvPr/>
        </p:nvSpPr>
        <p:spPr>
          <a:xfrm>
            <a:off x="3918025" y="3673704"/>
            <a:ext cx="4096507" cy="2643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spcAft>
                <a:spcPts val="600"/>
              </a:spcAft>
            </a:pPr>
            <a:r>
              <a:rPr lang="en-US" sz="16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1)Provides a Unified Governance-like experience.</a:t>
            </a:r>
          </a:p>
          <a:p>
            <a:pPr defTabSz="822960">
              <a:spcAft>
                <a:spcPts val="600"/>
              </a:spcAft>
            </a:pPr>
            <a:r>
              <a:rPr lang="en-US" sz="16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2)Highly centered around collaboration.</a:t>
            </a:r>
          </a:p>
          <a:p>
            <a:pPr defTabSz="822960">
              <a:spcAft>
                <a:spcPts val="600"/>
              </a:spcAft>
            </a:pPr>
            <a:r>
              <a:rPr lang="en-US" sz="16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3)Concerned with LLMOps. Can be clubbed with Azure DevOps.</a:t>
            </a:r>
          </a:p>
          <a:p>
            <a:pPr defTabSz="822960">
              <a:spcAft>
                <a:spcPts val="600"/>
              </a:spcAft>
            </a:pPr>
            <a:r>
              <a:rPr lang="en-US" sz="16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4) Provides excellent monitoring tools for deployed Gen AI applications.</a:t>
            </a:r>
          </a:p>
          <a:p>
            <a:pPr defTabSz="822960">
              <a:spcAft>
                <a:spcPts val="600"/>
              </a:spcAft>
            </a:pPr>
            <a:r>
              <a:rPr lang="en-US" sz="1620" dirty="0"/>
              <a:t>5) Has the Azure AI Agent Service for building AI Agents</a:t>
            </a:r>
            <a:endParaRPr lang="en-IN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7DE21B6-DC29-43E5-8E02-69AE47E8BB7B}"/>
              </a:ext>
            </a:extLst>
          </p:cNvPr>
          <p:cNvCxnSpPr/>
          <p:nvPr/>
        </p:nvCxnSpPr>
        <p:spPr>
          <a:xfrm>
            <a:off x="3918025" y="3429000"/>
            <a:ext cx="0" cy="28341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F65A899-DE45-53CF-5812-6B5F69B91DE4}"/>
              </a:ext>
            </a:extLst>
          </p:cNvPr>
          <p:cNvCxnSpPr/>
          <p:nvPr/>
        </p:nvCxnSpPr>
        <p:spPr>
          <a:xfrm>
            <a:off x="7999363" y="3410581"/>
            <a:ext cx="0" cy="28341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Microsoft adds DeepSeek R1 to Azure AI Foundry and GitHub">
            <a:extLst>
              <a:ext uri="{FF2B5EF4-FFF2-40B4-BE49-F238E27FC236}">
                <a16:creationId xmlns:a16="http://schemas.microsoft.com/office/drawing/2014/main" id="{B080E48B-3A9C-01A5-1C2A-09585F232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382" y="964906"/>
            <a:ext cx="2029596" cy="11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3376F92-F74B-DB87-06C4-D691501FEFA0}"/>
              </a:ext>
            </a:extLst>
          </p:cNvPr>
          <p:cNvCxnSpPr>
            <a:cxnSpLocks/>
            <a:stCxn id="1026" idx="2"/>
            <a:endCxn id="2052" idx="3"/>
          </p:cNvCxnSpPr>
          <p:nvPr/>
        </p:nvCxnSpPr>
        <p:spPr>
          <a:xfrm flipH="1">
            <a:off x="1846771" y="2106554"/>
            <a:ext cx="1770409" cy="724604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E424A6D-CB80-F0C7-EA27-B906E81BA93B}"/>
              </a:ext>
            </a:extLst>
          </p:cNvPr>
          <p:cNvCxnSpPr>
            <a:cxnSpLocks/>
            <a:stCxn id="1026" idx="2"/>
          </p:cNvCxnSpPr>
          <p:nvPr/>
        </p:nvCxnSpPr>
        <p:spPr>
          <a:xfrm>
            <a:off x="3617180" y="2106554"/>
            <a:ext cx="1564420" cy="656311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211C97C-F26A-B8F6-37AF-34A7EA334775}"/>
              </a:ext>
            </a:extLst>
          </p:cNvPr>
          <p:cNvSpPr txBox="1"/>
          <p:nvPr/>
        </p:nvSpPr>
        <p:spPr>
          <a:xfrm>
            <a:off x="4399390" y="1087124"/>
            <a:ext cx="3053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Azure AI Foundry – Umbrella AI Product by Microsoft 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1488710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at is Azure AI Foundry | A Comprehensive Guide">
            <a:extLst>
              <a:ext uri="{FF2B5EF4-FFF2-40B4-BE49-F238E27FC236}">
                <a16:creationId xmlns:a16="http://schemas.microsoft.com/office/drawing/2014/main" id="{37124A03-217E-4E11-8240-57E06686655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7" y="729996"/>
            <a:ext cx="10905066" cy="5398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108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3C2FD-FE47-F5BE-9D4D-6B1068B71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510" y="87080"/>
            <a:ext cx="10515600" cy="1325563"/>
          </a:xfrm>
        </p:spPr>
        <p:txBody>
          <a:bodyPr/>
          <a:lstStyle/>
          <a:p>
            <a:r>
              <a:rPr lang="en-US" dirty="0"/>
              <a:t>Key Offerings Of Azure AI Studio Hub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39158F-9594-3709-EB41-52007887DE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877" y="1805961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Provides a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unified experience </a:t>
            </a:r>
            <a:r>
              <a:rPr lang="en-US" dirty="0"/>
              <a:t>with every connection to Azure AI services such as Azure OpenAI resource, Azure Speech resource, Language resource etc. all into one place.</a:t>
            </a:r>
          </a:p>
          <a:p>
            <a:r>
              <a:rPr lang="en-US" dirty="0"/>
              <a:t>Through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marketplace </a:t>
            </a:r>
            <a:r>
              <a:rPr lang="en-US" dirty="0"/>
              <a:t>you can deploy several models other than GPT models such as Bert, Mistral family, Phi etc. and that too on serverless API hosting.</a:t>
            </a:r>
          </a:p>
          <a:p>
            <a:r>
              <a:rPr lang="en-US" dirty="0"/>
              <a:t>Provides excellent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evaluation toolset </a:t>
            </a:r>
            <a:r>
              <a:rPr lang="en-US" dirty="0"/>
              <a:t>for evaluating Gen AI applications on both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pre</a:t>
            </a:r>
            <a:r>
              <a:rPr lang="en-US" dirty="0"/>
              <a:t> and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post</a:t>
            </a:r>
            <a:r>
              <a:rPr lang="en-US" dirty="0"/>
              <a:t> deployment scenarios.</a:t>
            </a:r>
          </a:p>
          <a:p>
            <a:r>
              <a:rPr lang="en-US" dirty="0"/>
              <a:t>Built on the foundational pillars of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collaboration</a:t>
            </a:r>
            <a:r>
              <a:rPr lang="en-US" dirty="0"/>
              <a:t> and </a:t>
            </a:r>
            <a:r>
              <a:rPr lang="en-US" dirty="0" err="1">
                <a:solidFill>
                  <a:srgbClr val="FF0000"/>
                </a:solidFill>
                <a:highlight>
                  <a:srgbClr val="FFFF00"/>
                </a:highlight>
              </a:rPr>
              <a:t>LLMOps</a:t>
            </a:r>
            <a:r>
              <a:rPr lang="en-US" dirty="0"/>
              <a:t>.</a:t>
            </a:r>
          </a:p>
          <a:p>
            <a:r>
              <a:rPr lang="en-US" dirty="0"/>
              <a:t>Has the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Azure AI Agent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Service useful for building enterprise-level AI Agentic Systems</a:t>
            </a:r>
            <a:endParaRPr lang="en-IN" dirty="0"/>
          </a:p>
        </p:txBody>
      </p:sp>
      <p:pic>
        <p:nvPicPr>
          <p:cNvPr id="4" name="Picture 2" descr="Azure AI Studio - Pricing | Microsoft Azure">
            <a:extLst>
              <a:ext uri="{FF2B5EF4-FFF2-40B4-BE49-F238E27FC236}">
                <a16:creationId xmlns:a16="http://schemas.microsoft.com/office/drawing/2014/main" id="{5B9E6251-DD2B-4C6A-39EE-0948B6661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095" y="203686"/>
            <a:ext cx="1893389" cy="99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100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creenshot of the model catalog on the AI Studio home page.">
            <a:extLst>
              <a:ext uri="{FF2B5EF4-FFF2-40B4-BE49-F238E27FC236}">
                <a16:creationId xmlns:a16="http://schemas.microsoft.com/office/drawing/2014/main" id="{6D0E3C0B-3409-EDD4-7E3D-EA70A00180D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80866" y="293698"/>
            <a:ext cx="7429501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001719-D65E-C609-B038-E24C751D39F5}"/>
              </a:ext>
            </a:extLst>
          </p:cNvPr>
          <p:cNvSpPr txBox="1"/>
          <p:nvPr/>
        </p:nvSpPr>
        <p:spPr>
          <a:xfrm rot="18883485">
            <a:off x="1173791" y="4582894"/>
            <a:ext cx="2904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</a:rPr>
              <a:t>Model Catalog</a:t>
            </a:r>
            <a:endParaRPr lang="en-IN" sz="32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47783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Screenshot of the AI Services home page.">
            <a:extLst>
              <a:ext uri="{FF2B5EF4-FFF2-40B4-BE49-F238E27FC236}">
                <a16:creationId xmlns:a16="http://schemas.microsoft.com/office/drawing/2014/main" id="{3748A1BB-5080-6C1A-A506-124F26FBC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54119" y="457200"/>
            <a:ext cx="8283762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D1C1C6-9663-0795-3B83-ED0BB563A0E4}"/>
              </a:ext>
            </a:extLst>
          </p:cNvPr>
          <p:cNvSpPr txBox="1"/>
          <p:nvPr/>
        </p:nvSpPr>
        <p:spPr>
          <a:xfrm rot="20510363">
            <a:off x="442452" y="413475"/>
            <a:ext cx="32544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</a:rPr>
              <a:t>Build Multi-modal Gen AI apps.</a:t>
            </a:r>
            <a:endParaRPr lang="en-IN" sz="18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438287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Screenshot of the model benchmarks page in AI Studio.">
            <a:extLst>
              <a:ext uri="{FF2B5EF4-FFF2-40B4-BE49-F238E27FC236}">
                <a16:creationId xmlns:a16="http://schemas.microsoft.com/office/drawing/2014/main" id="{5D793417-D7A3-46E3-5B8F-04B2C370B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482727"/>
            <a:ext cx="11277600" cy="589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CC5AE62-749E-A286-290F-F7A7C9F7EAB9}"/>
              </a:ext>
            </a:extLst>
          </p:cNvPr>
          <p:cNvSpPr txBox="1"/>
          <p:nvPr/>
        </p:nvSpPr>
        <p:spPr>
          <a:xfrm rot="19422640">
            <a:off x="-347155" y="4312185"/>
            <a:ext cx="3146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  <a:t>Model Benchmarks</a:t>
            </a:r>
            <a:endParaRPr lang="en-IN" sz="28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42251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3170F-4E4A-DE5B-6A98-218DDE2FE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7385" y="18255"/>
            <a:ext cx="6164826" cy="1003512"/>
          </a:xfrm>
        </p:spPr>
        <p:txBody>
          <a:bodyPr/>
          <a:lstStyle/>
          <a:p>
            <a:r>
              <a:rPr lang="en-US" dirty="0"/>
              <a:t>Azure AI Studio Hierarchy</a:t>
            </a:r>
            <a:endParaRPr lang="en-IN" dirty="0"/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0AE3DCD1-8247-3CFA-393C-3C2428847326}"/>
              </a:ext>
            </a:extLst>
          </p:cNvPr>
          <p:cNvSpPr/>
          <p:nvPr/>
        </p:nvSpPr>
        <p:spPr>
          <a:xfrm>
            <a:off x="1361768" y="1135625"/>
            <a:ext cx="9468464" cy="5722375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E8D8DD-02DD-3F6F-3076-63F59A3E340C}"/>
              </a:ext>
            </a:extLst>
          </p:cNvPr>
          <p:cNvSpPr/>
          <p:nvPr/>
        </p:nvSpPr>
        <p:spPr>
          <a:xfrm>
            <a:off x="2320413" y="3996812"/>
            <a:ext cx="7551174" cy="181546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/>
              <a:t>AI Hub</a:t>
            </a:r>
            <a:endParaRPr lang="en-IN" sz="6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0C5674-8835-A10F-8537-7A4252BFCC7D}"/>
              </a:ext>
            </a:extLst>
          </p:cNvPr>
          <p:cNvSpPr/>
          <p:nvPr/>
        </p:nvSpPr>
        <p:spPr>
          <a:xfrm>
            <a:off x="3318387" y="1794386"/>
            <a:ext cx="5555226" cy="22024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/>
              <a:t>Project</a:t>
            </a:r>
            <a:endParaRPr lang="en-IN" sz="6000" dirty="0"/>
          </a:p>
        </p:txBody>
      </p:sp>
      <p:pic>
        <p:nvPicPr>
          <p:cNvPr id="9" name="Picture 2" descr="Azure AI Studio - Pricing | Microsoft Azure">
            <a:extLst>
              <a:ext uri="{FF2B5EF4-FFF2-40B4-BE49-F238E27FC236}">
                <a16:creationId xmlns:a16="http://schemas.microsoft.com/office/drawing/2014/main" id="{A261EBF5-9120-CB7D-3613-0E13AB050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2211" y="1947084"/>
            <a:ext cx="1893389" cy="99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63AFEAD-B28A-EFCA-EA6A-5BEB51455E88}"/>
              </a:ext>
            </a:extLst>
          </p:cNvPr>
          <p:cNvSpPr txBox="1"/>
          <p:nvPr/>
        </p:nvSpPr>
        <p:spPr>
          <a:xfrm>
            <a:off x="9271818" y="2791796"/>
            <a:ext cx="2536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AI Studio resource deployed in Azure</a:t>
            </a:r>
            <a:endParaRPr lang="en-IN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69EF1B-ED9B-7A4D-103A-7F6F0AB7C248}"/>
              </a:ext>
            </a:extLst>
          </p:cNvPr>
          <p:cNvSpPr txBox="1"/>
          <p:nvPr/>
        </p:nvSpPr>
        <p:spPr>
          <a:xfrm>
            <a:off x="4719484" y="5329083"/>
            <a:ext cx="3362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Shared Azure Connections</a:t>
            </a:r>
            <a:endParaRPr lang="en-IN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EB0EE7-E2EE-34ED-5C95-98D8D9FF9337}"/>
              </a:ext>
            </a:extLst>
          </p:cNvPr>
          <p:cNvSpPr txBox="1"/>
          <p:nvPr/>
        </p:nvSpPr>
        <p:spPr>
          <a:xfrm>
            <a:off x="4719484" y="3298100"/>
            <a:ext cx="3362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Unique Azure Connections</a:t>
            </a:r>
            <a:endParaRPr lang="en-IN" dirty="0"/>
          </a:p>
        </p:txBody>
      </p:sp>
      <p:pic>
        <p:nvPicPr>
          <p:cNvPr id="14" name="Graphic 13" descr="User with solid fill">
            <a:extLst>
              <a:ext uri="{FF2B5EF4-FFF2-40B4-BE49-F238E27FC236}">
                <a16:creationId xmlns:a16="http://schemas.microsoft.com/office/drawing/2014/main" id="{028C414D-543E-4562-E52A-E4A1C6E77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18387" y="1706867"/>
            <a:ext cx="914400" cy="9144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E9178FC-3826-71FA-E863-5FF7CCC9779E}"/>
              </a:ext>
            </a:extLst>
          </p:cNvPr>
          <p:cNvSpPr txBox="1"/>
          <p:nvPr/>
        </p:nvSpPr>
        <p:spPr>
          <a:xfrm>
            <a:off x="4060723" y="1992245"/>
            <a:ext cx="2920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Select Users Can Access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24014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B28F4-0BA0-BD78-4EFA-1C6044DD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8844"/>
            <a:ext cx="1672936" cy="667351"/>
          </a:xfrm>
        </p:spPr>
        <p:txBody>
          <a:bodyPr>
            <a:normAutofit fontScale="90000"/>
          </a:bodyPr>
          <a:lstStyle/>
          <a:p>
            <a:r>
              <a:rPr lang="en-US" dirty="0"/>
              <a:t>Pricing </a:t>
            </a:r>
            <a:endParaRPr lang="en-IN" dirty="0"/>
          </a:p>
        </p:txBody>
      </p:sp>
      <p:pic>
        <p:nvPicPr>
          <p:cNvPr id="1028" name="Picture 4" descr="Cartoon Dollar Sign Images - Free Download on Freepik">
            <a:extLst>
              <a:ext uri="{FF2B5EF4-FFF2-40B4-BE49-F238E27FC236}">
                <a16:creationId xmlns:a16="http://schemas.microsoft.com/office/drawing/2014/main" id="{7B468D6B-660C-EFF0-4B42-04CCD0003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13" y="59621"/>
            <a:ext cx="830997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F717E5-0C12-95F6-2266-92619938CD0D}"/>
              </a:ext>
            </a:extLst>
          </p:cNvPr>
          <p:cNvSpPr txBox="1"/>
          <p:nvPr/>
        </p:nvSpPr>
        <p:spPr>
          <a:xfrm>
            <a:off x="2389910" y="251686"/>
            <a:ext cx="99875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The platform is free to use and explore. Pricing occurs at deployment level</a:t>
            </a:r>
            <a:endParaRPr lang="en-IN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9108BC-1002-619A-2416-EB18DD238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37" y="965041"/>
            <a:ext cx="10257386" cy="24563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C9D2E6-53FD-E59D-82B0-36F6F11223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8913" y="3421373"/>
            <a:ext cx="8770927" cy="327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589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308</Words>
  <Application>Microsoft Office PowerPoint</Application>
  <PresentationFormat>Widescreen</PresentationFormat>
  <Paragraphs>36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Office Theme</vt:lpstr>
      <vt:lpstr>Introduction to Azure AI Studio Hub (Azure AI Foundry)</vt:lpstr>
      <vt:lpstr>PowerPoint Presentation</vt:lpstr>
      <vt:lpstr>PowerPoint Presentation</vt:lpstr>
      <vt:lpstr>Key Offerings Of Azure AI Studio Hub</vt:lpstr>
      <vt:lpstr>PowerPoint Presentation</vt:lpstr>
      <vt:lpstr>PowerPoint Presentation</vt:lpstr>
      <vt:lpstr>PowerPoint Presentation</vt:lpstr>
      <vt:lpstr>Azure AI Studio Hierarchy</vt:lpstr>
      <vt:lpstr>Pricing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Prabhjot Singh Bakshi</dc:creator>
  <cp:lastModifiedBy>Prabhjot Singh Bakshi</cp:lastModifiedBy>
  <cp:revision>2</cp:revision>
  <dcterms:created xsi:type="dcterms:W3CDTF">2025-02-14T09:16:53Z</dcterms:created>
  <dcterms:modified xsi:type="dcterms:W3CDTF">2025-02-16T06:09:20Z</dcterms:modified>
</cp:coreProperties>
</file>