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5" r:id="rId2"/>
    <p:sldId id="296" r:id="rId3"/>
    <p:sldId id="297" r:id="rId4"/>
    <p:sldId id="298" r:id="rId5"/>
    <p:sldId id="299" r:id="rId6"/>
  </p:sldIdLst>
  <p:sldSz cx="18288000" cy="10287000"/>
  <p:notesSz cx="6858000" cy="9144000"/>
  <p:embeddedFontLst>
    <p:embeddedFont>
      <p:font typeface="DM Sans" pitchFamily="2" charset="77"/>
      <p:regular r:id="rId7"/>
      <p:bold r:id="rId8"/>
      <p:italic r:id="rId9"/>
      <p:boldItalic r:id="rId10"/>
    </p:embeddedFont>
    <p:embeddedFont>
      <p:font typeface="DM Sans Bold" pitchFamily="2" charset="77"/>
      <p:regular r:id="rId11"/>
      <p:bold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–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25" autoAdjust="0"/>
    <p:restoredTop sz="94558" autoAdjust="0"/>
  </p:normalViewPr>
  <p:slideViewPr>
    <p:cSldViewPr>
      <p:cViewPr varScale="1">
        <p:scale>
          <a:sx n="80" d="100"/>
          <a:sy n="80" d="100"/>
        </p:scale>
        <p:origin x="536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1DD63E-4393-A3F7-942F-7835683E0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6060C2E-8E50-F1F9-1C6C-E9271A164199}"/>
              </a:ext>
            </a:extLst>
          </p:cNvPr>
          <p:cNvSpPr/>
          <p:nvPr/>
        </p:nvSpPr>
        <p:spPr>
          <a:xfrm>
            <a:off x="16274606" y="-1125061"/>
            <a:ext cx="12039003" cy="12039003"/>
          </a:xfrm>
          <a:custGeom>
            <a:avLst/>
            <a:gdLst/>
            <a:ahLst/>
            <a:cxnLst/>
            <a:rect l="l" t="t" r="r" b="b"/>
            <a:pathLst>
              <a:path w="12039003" h="12039003">
                <a:moveTo>
                  <a:pt x="0" y="0"/>
                </a:moveTo>
                <a:lnTo>
                  <a:pt x="12039002" y="0"/>
                </a:lnTo>
                <a:lnTo>
                  <a:pt x="12039002" y="12039003"/>
                </a:lnTo>
                <a:lnTo>
                  <a:pt x="0" y="120390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4A647178-ADB4-9427-6BD8-373759284BF2}"/>
              </a:ext>
            </a:extLst>
          </p:cNvPr>
          <p:cNvGrpSpPr/>
          <p:nvPr/>
        </p:nvGrpSpPr>
        <p:grpSpPr>
          <a:xfrm>
            <a:off x="-1663566" y="5594118"/>
            <a:ext cx="2507456" cy="5474559"/>
            <a:chOff x="0" y="0"/>
            <a:chExt cx="660400" cy="144185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7ED494B-444C-F6C3-3CFA-0642E984364F}"/>
                </a:ext>
              </a:extLst>
            </p:cNvPr>
            <p:cNvSpPr/>
            <p:nvPr/>
          </p:nvSpPr>
          <p:spPr>
            <a:xfrm>
              <a:off x="0" y="0"/>
              <a:ext cx="660400" cy="1441859"/>
            </a:xfrm>
            <a:custGeom>
              <a:avLst/>
              <a:gdLst/>
              <a:ahLst/>
              <a:cxnLst/>
              <a:rect l="l" t="t" r="r" b="b"/>
              <a:pathLst>
                <a:path w="660400" h="1441859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42475"/>
                  </a:cubicBezTo>
                  <a:lnTo>
                    <a:pt x="660400" y="1441859"/>
                  </a:lnTo>
                  <a:lnTo>
                    <a:pt x="0" y="1441859"/>
                  </a:lnTo>
                  <a:lnTo>
                    <a:pt x="0" y="34329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0048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9F39B3D8-BC92-830F-92C7-6742D56FC764}"/>
                </a:ext>
              </a:extLst>
            </p:cNvPr>
            <p:cNvSpPr txBox="1"/>
            <p:nvPr/>
          </p:nvSpPr>
          <p:spPr>
            <a:xfrm>
              <a:off x="0" y="41275"/>
              <a:ext cx="660400" cy="1400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6899C67-A5CD-2A3F-BDEF-58F5DC2E0F04}"/>
              </a:ext>
            </a:extLst>
          </p:cNvPr>
          <p:cNvSpPr txBox="1"/>
          <p:nvPr/>
        </p:nvSpPr>
        <p:spPr>
          <a:xfrm>
            <a:off x="11566358" y="50372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F671BCB3-A2AE-E6ED-A51B-97AF6AE4651F}"/>
              </a:ext>
            </a:extLst>
          </p:cNvPr>
          <p:cNvSpPr txBox="1"/>
          <p:nvPr/>
        </p:nvSpPr>
        <p:spPr>
          <a:xfrm>
            <a:off x="1383632" y="876300"/>
            <a:ext cx="11113168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sz="3500" b="1" dirty="0">
                <a:solidFill>
                  <a:srgbClr val="152039"/>
                </a:solidFill>
                <a:latin typeface="DM Sans Bold"/>
                <a:ea typeface="DM Sans Bold"/>
                <a:cs typeface="DM Sans Bold"/>
                <a:sym typeface="DM Sans Bold"/>
              </a:rPr>
              <a:t>AI for Change Managers – Reflection Worksheet</a:t>
            </a:r>
          </a:p>
          <a:p>
            <a:pPr>
              <a:lnSpc>
                <a:spcPts val="4165"/>
              </a:lnSpc>
            </a:pPr>
            <a:r>
              <a:rPr lang="en-US" sz="3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DM Sans Bold"/>
                <a:ea typeface="DM Sans Bold"/>
                <a:cs typeface="DM Sans Bold"/>
                <a:sym typeface="DM Sans Bold"/>
              </a:rPr>
              <a:t>1. My starting point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A94E36-9620-C8C7-CC89-3324D9F1EC5A}"/>
              </a:ext>
            </a:extLst>
          </p:cNvPr>
          <p:cNvSpPr txBox="1"/>
          <p:nvPr/>
        </p:nvSpPr>
        <p:spPr>
          <a:xfrm>
            <a:off x="1676400" y="2959729"/>
            <a:ext cx="1440975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rPr sz="3600" dirty="0">
                <a:latin typeface="DM Sans" pitchFamily="2" charset="77"/>
              </a:rPr>
              <a:t>How confident were you using AI in your change practice?</a:t>
            </a: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sz="3600" dirty="0">
              <a:latin typeface="DM Sans" pitchFamily="2" charset="77"/>
            </a:endParaRPr>
          </a:p>
          <a:p>
            <a:pPr>
              <a:defRPr sz="1600"/>
            </a:pPr>
            <a:r>
              <a:rPr sz="3600" dirty="0">
                <a:latin typeface="DM Sans" pitchFamily="2" charset="77"/>
              </a:rPr>
              <a:t>☐ Not at all   </a:t>
            </a: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r>
              <a:rPr sz="3600" dirty="0">
                <a:latin typeface="DM Sans" pitchFamily="2" charset="77"/>
              </a:rPr>
              <a:t>☐ A little   </a:t>
            </a: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r>
              <a:rPr sz="3600" dirty="0">
                <a:latin typeface="DM Sans" pitchFamily="2" charset="77"/>
              </a:rPr>
              <a:t>☐ Fairly confident   </a:t>
            </a: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r>
              <a:rPr sz="3600" dirty="0">
                <a:latin typeface="DM Sans" pitchFamily="2" charset="77"/>
              </a:rPr>
              <a:t>☐ Very confident</a:t>
            </a: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sz="3600" dirty="0">
              <a:latin typeface="DM Sans" pitchFamily="2" charset="77"/>
            </a:endParaRPr>
          </a:p>
          <a:p>
            <a:pPr>
              <a:defRPr sz="1600"/>
            </a:pPr>
            <a:r>
              <a:rPr sz="3600" dirty="0">
                <a:latin typeface="DM Sans" pitchFamily="2" charset="77"/>
              </a:rPr>
              <a:t>What were your biggest hopes (or concerns) about using AI?</a:t>
            </a:r>
            <a:endParaRPr sz="2400" dirty="0">
              <a:latin typeface="DM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81938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2B27AD-16D7-5488-C246-FC7D7EAFB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649345B-FEA0-C5F3-0783-9745C741C3F2}"/>
              </a:ext>
            </a:extLst>
          </p:cNvPr>
          <p:cNvSpPr/>
          <p:nvPr/>
        </p:nvSpPr>
        <p:spPr>
          <a:xfrm>
            <a:off x="16274606" y="-1125061"/>
            <a:ext cx="12039003" cy="12039003"/>
          </a:xfrm>
          <a:custGeom>
            <a:avLst/>
            <a:gdLst/>
            <a:ahLst/>
            <a:cxnLst/>
            <a:rect l="l" t="t" r="r" b="b"/>
            <a:pathLst>
              <a:path w="12039003" h="12039003">
                <a:moveTo>
                  <a:pt x="0" y="0"/>
                </a:moveTo>
                <a:lnTo>
                  <a:pt x="12039002" y="0"/>
                </a:lnTo>
                <a:lnTo>
                  <a:pt x="12039002" y="12039003"/>
                </a:lnTo>
                <a:lnTo>
                  <a:pt x="0" y="120390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3B1C0B98-27A2-3E07-F770-CB719D4FEA7B}"/>
              </a:ext>
            </a:extLst>
          </p:cNvPr>
          <p:cNvGrpSpPr/>
          <p:nvPr/>
        </p:nvGrpSpPr>
        <p:grpSpPr>
          <a:xfrm>
            <a:off x="-1663566" y="5594118"/>
            <a:ext cx="2507456" cy="5474559"/>
            <a:chOff x="0" y="0"/>
            <a:chExt cx="660400" cy="144185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449E51F8-7044-2C47-DFE6-305F0F173FCB}"/>
                </a:ext>
              </a:extLst>
            </p:cNvPr>
            <p:cNvSpPr/>
            <p:nvPr/>
          </p:nvSpPr>
          <p:spPr>
            <a:xfrm>
              <a:off x="0" y="0"/>
              <a:ext cx="660400" cy="1441859"/>
            </a:xfrm>
            <a:custGeom>
              <a:avLst/>
              <a:gdLst/>
              <a:ahLst/>
              <a:cxnLst/>
              <a:rect l="l" t="t" r="r" b="b"/>
              <a:pathLst>
                <a:path w="660400" h="1441859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42475"/>
                  </a:cubicBezTo>
                  <a:lnTo>
                    <a:pt x="660400" y="1441859"/>
                  </a:lnTo>
                  <a:lnTo>
                    <a:pt x="0" y="1441859"/>
                  </a:lnTo>
                  <a:lnTo>
                    <a:pt x="0" y="34329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0048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F36E3CCA-F8A6-EC18-6859-D20D55AE75EE}"/>
                </a:ext>
              </a:extLst>
            </p:cNvPr>
            <p:cNvSpPr txBox="1"/>
            <p:nvPr/>
          </p:nvSpPr>
          <p:spPr>
            <a:xfrm>
              <a:off x="0" y="41275"/>
              <a:ext cx="660400" cy="1400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C9A8D03-25E3-A67C-EEE2-9292424063D1}"/>
              </a:ext>
            </a:extLst>
          </p:cNvPr>
          <p:cNvSpPr txBox="1"/>
          <p:nvPr/>
        </p:nvSpPr>
        <p:spPr>
          <a:xfrm>
            <a:off x="11566358" y="50372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50D10D01-6E6F-48C3-167C-BA3E9167313D}"/>
              </a:ext>
            </a:extLst>
          </p:cNvPr>
          <p:cNvSpPr txBox="1"/>
          <p:nvPr/>
        </p:nvSpPr>
        <p:spPr>
          <a:xfrm>
            <a:off x="1383632" y="876300"/>
            <a:ext cx="11113168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sz="3500" b="1" dirty="0">
                <a:solidFill>
                  <a:srgbClr val="152039"/>
                </a:solidFill>
                <a:latin typeface="DM Sans Bold"/>
                <a:ea typeface="DM Sans Bold"/>
                <a:cs typeface="DM Sans Bold"/>
                <a:sym typeface="DM Sans Bold"/>
              </a:rPr>
              <a:t>AI for Change Managers – Reflection Worksheet</a:t>
            </a:r>
          </a:p>
          <a:p>
            <a:pPr>
              <a:lnSpc>
                <a:spcPts val="4165"/>
              </a:lnSpc>
            </a:pPr>
            <a:r>
              <a:rPr lang="en-US" sz="3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DM Sans Bold"/>
                <a:ea typeface="DM Sans Bold"/>
                <a:cs typeface="DM Sans Bold"/>
                <a:sym typeface="DM Sans Bold"/>
              </a:rPr>
              <a:t>2. What I learned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5355AA-825A-7FE4-2E92-E1481F50E21D}"/>
              </a:ext>
            </a:extLst>
          </p:cNvPr>
          <p:cNvSpPr txBox="1"/>
          <p:nvPr/>
        </p:nvSpPr>
        <p:spPr>
          <a:xfrm>
            <a:off x="2041303" y="2498064"/>
            <a:ext cx="1234440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rPr sz="3600" dirty="0">
                <a:latin typeface="DM Sans" pitchFamily="2" charset="77"/>
              </a:rPr>
              <a:t>One thing I didn’t know before but now understand:</a:t>
            </a: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r>
              <a:rPr sz="3600" dirty="0">
                <a:latin typeface="DM Sans" pitchFamily="2" charset="77"/>
              </a:rPr>
              <a:t>A module or tool I found particularly helpful:</a:t>
            </a: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r>
              <a:rPr sz="3600" dirty="0">
                <a:latin typeface="DM Sans" pitchFamily="2" charset="77"/>
              </a:rPr>
              <a:t>A mindset shift I’ve experienced about AI in change: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3C29414-4322-BD03-9FC2-71E9253A1709}"/>
              </a:ext>
            </a:extLst>
          </p:cNvPr>
          <p:cNvCxnSpPr>
            <a:cxnSpLocks/>
          </p:cNvCxnSpPr>
          <p:nvPr/>
        </p:nvCxnSpPr>
        <p:spPr>
          <a:xfrm>
            <a:off x="2041301" y="36195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BF2727A-6D20-84B4-743D-F3658DC51834}"/>
              </a:ext>
            </a:extLst>
          </p:cNvPr>
          <p:cNvCxnSpPr>
            <a:cxnSpLocks/>
          </p:cNvCxnSpPr>
          <p:nvPr/>
        </p:nvCxnSpPr>
        <p:spPr>
          <a:xfrm>
            <a:off x="2041301" y="43053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096DA9D-15DB-FC1E-CF27-ACE272DEC084}"/>
              </a:ext>
            </a:extLst>
          </p:cNvPr>
          <p:cNvCxnSpPr>
            <a:cxnSpLocks/>
          </p:cNvCxnSpPr>
          <p:nvPr/>
        </p:nvCxnSpPr>
        <p:spPr>
          <a:xfrm>
            <a:off x="2041301" y="58293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F8D76E5-1158-BF9A-B8E0-D5A27239FCD7}"/>
              </a:ext>
            </a:extLst>
          </p:cNvPr>
          <p:cNvCxnSpPr>
            <a:cxnSpLocks/>
          </p:cNvCxnSpPr>
          <p:nvPr/>
        </p:nvCxnSpPr>
        <p:spPr>
          <a:xfrm>
            <a:off x="2041301" y="65151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0581CF9-B92C-D70C-EB26-0A75DFC30B7E}"/>
              </a:ext>
            </a:extLst>
          </p:cNvPr>
          <p:cNvCxnSpPr>
            <a:cxnSpLocks/>
          </p:cNvCxnSpPr>
          <p:nvPr/>
        </p:nvCxnSpPr>
        <p:spPr>
          <a:xfrm>
            <a:off x="2041301" y="80391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2666398-1CBD-EBC2-B8E7-C027A5BAA190}"/>
              </a:ext>
            </a:extLst>
          </p:cNvPr>
          <p:cNvCxnSpPr>
            <a:cxnSpLocks/>
          </p:cNvCxnSpPr>
          <p:nvPr/>
        </p:nvCxnSpPr>
        <p:spPr>
          <a:xfrm>
            <a:off x="2041301" y="87249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265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8D66B3-EDCE-5CAF-160F-EEFEB23EBD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799A467-645D-1FAF-5B56-686A95A484E7}"/>
              </a:ext>
            </a:extLst>
          </p:cNvPr>
          <p:cNvSpPr/>
          <p:nvPr/>
        </p:nvSpPr>
        <p:spPr>
          <a:xfrm>
            <a:off x="16274606" y="-1125061"/>
            <a:ext cx="12039003" cy="12039003"/>
          </a:xfrm>
          <a:custGeom>
            <a:avLst/>
            <a:gdLst/>
            <a:ahLst/>
            <a:cxnLst/>
            <a:rect l="l" t="t" r="r" b="b"/>
            <a:pathLst>
              <a:path w="12039003" h="12039003">
                <a:moveTo>
                  <a:pt x="0" y="0"/>
                </a:moveTo>
                <a:lnTo>
                  <a:pt x="12039002" y="0"/>
                </a:lnTo>
                <a:lnTo>
                  <a:pt x="12039002" y="12039003"/>
                </a:lnTo>
                <a:lnTo>
                  <a:pt x="0" y="120390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67B3BF73-D018-2BAA-B860-82AC8F68DAA7}"/>
              </a:ext>
            </a:extLst>
          </p:cNvPr>
          <p:cNvGrpSpPr/>
          <p:nvPr/>
        </p:nvGrpSpPr>
        <p:grpSpPr>
          <a:xfrm>
            <a:off x="-1663566" y="5594118"/>
            <a:ext cx="2507456" cy="5474559"/>
            <a:chOff x="0" y="0"/>
            <a:chExt cx="660400" cy="144185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DB78B42-98A3-AC6C-FD52-AC29A6A36C26}"/>
                </a:ext>
              </a:extLst>
            </p:cNvPr>
            <p:cNvSpPr/>
            <p:nvPr/>
          </p:nvSpPr>
          <p:spPr>
            <a:xfrm>
              <a:off x="0" y="0"/>
              <a:ext cx="660400" cy="1441859"/>
            </a:xfrm>
            <a:custGeom>
              <a:avLst/>
              <a:gdLst/>
              <a:ahLst/>
              <a:cxnLst/>
              <a:rect l="l" t="t" r="r" b="b"/>
              <a:pathLst>
                <a:path w="660400" h="1441859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42475"/>
                  </a:cubicBezTo>
                  <a:lnTo>
                    <a:pt x="660400" y="1441859"/>
                  </a:lnTo>
                  <a:lnTo>
                    <a:pt x="0" y="1441859"/>
                  </a:lnTo>
                  <a:lnTo>
                    <a:pt x="0" y="34329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0048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71A4E685-4721-6B1A-7D2D-CBB558789FC3}"/>
                </a:ext>
              </a:extLst>
            </p:cNvPr>
            <p:cNvSpPr txBox="1"/>
            <p:nvPr/>
          </p:nvSpPr>
          <p:spPr>
            <a:xfrm>
              <a:off x="0" y="41275"/>
              <a:ext cx="660400" cy="1400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9A96DCF2-0ABC-39E4-1A46-91C8615140B7}"/>
              </a:ext>
            </a:extLst>
          </p:cNvPr>
          <p:cNvSpPr txBox="1"/>
          <p:nvPr/>
        </p:nvSpPr>
        <p:spPr>
          <a:xfrm>
            <a:off x="11566358" y="50372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A6115597-FB7D-D543-AC6C-D81B8C40CA55}"/>
              </a:ext>
            </a:extLst>
          </p:cNvPr>
          <p:cNvSpPr txBox="1"/>
          <p:nvPr/>
        </p:nvSpPr>
        <p:spPr>
          <a:xfrm>
            <a:off x="1383632" y="876300"/>
            <a:ext cx="11113168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sz="3500" b="1" dirty="0">
                <a:solidFill>
                  <a:srgbClr val="152039"/>
                </a:solidFill>
                <a:latin typeface="DM Sans Bold"/>
                <a:ea typeface="DM Sans Bold"/>
                <a:cs typeface="DM Sans Bold"/>
                <a:sym typeface="DM Sans Bold"/>
              </a:rPr>
              <a:t>AI for Change Managers – Reflection Worksheet</a:t>
            </a:r>
          </a:p>
          <a:p>
            <a:pPr>
              <a:lnSpc>
                <a:spcPts val="4165"/>
              </a:lnSpc>
            </a:pPr>
            <a:r>
              <a:rPr lang="en-US" sz="3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DM Sans Bold"/>
                <a:ea typeface="DM Sans Bold"/>
                <a:cs typeface="DM Sans Bold"/>
                <a:sym typeface="DM Sans Bold"/>
              </a:rPr>
              <a:t>3. My AI strengths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C35032-13CD-EC65-8644-4A7988DA14A2}"/>
              </a:ext>
            </a:extLst>
          </p:cNvPr>
          <p:cNvSpPr txBox="1"/>
          <p:nvPr/>
        </p:nvSpPr>
        <p:spPr>
          <a:xfrm>
            <a:off x="2041303" y="2498064"/>
            <a:ext cx="12344400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I feel confident using AI to support: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Stakeholder mapping   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Messaging and communications   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Planning interventions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Analysing feedback   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Other:</a:t>
            </a: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r>
              <a:rPr lang="en-GB" sz="3600" dirty="0">
                <a:latin typeface="DM Sans" pitchFamily="2" charset="77"/>
              </a:rPr>
              <a:t>What comes naturally to me when working with AI?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EFDC9DF-D39A-7698-B829-E095FD0A9FA3}"/>
              </a:ext>
            </a:extLst>
          </p:cNvPr>
          <p:cNvCxnSpPr>
            <a:cxnSpLocks/>
          </p:cNvCxnSpPr>
          <p:nvPr/>
        </p:nvCxnSpPr>
        <p:spPr>
          <a:xfrm>
            <a:off x="2041301" y="91821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5DFDE5D-EC94-D608-F58D-2EBEBE798CA8}"/>
              </a:ext>
            </a:extLst>
          </p:cNvPr>
          <p:cNvCxnSpPr>
            <a:cxnSpLocks/>
          </p:cNvCxnSpPr>
          <p:nvPr/>
        </p:nvCxnSpPr>
        <p:spPr>
          <a:xfrm>
            <a:off x="2041301" y="84201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0564D19-9BF7-29F1-4496-3BBCB772096E}"/>
              </a:ext>
            </a:extLst>
          </p:cNvPr>
          <p:cNvCxnSpPr>
            <a:cxnSpLocks/>
          </p:cNvCxnSpPr>
          <p:nvPr/>
        </p:nvCxnSpPr>
        <p:spPr>
          <a:xfrm>
            <a:off x="4038600" y="6591300"/>
            <a:ext cx="1105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3946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8F5594-38B9-27EB-57F7-D11A72F0D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CB5D007-47CA-EC55-1A7E-151ABB33FB23}"/>
              </a:ext>
            </a:extLst>
          </p:cNvPr>
          <p:cNvSpPr/>
          <p:nvPr/>
        </p:nvSpPr>
        <p:spPr>
          <a:xfrm>
            <a:off x="16274606" y="-1125061"/>
            <a:ext cx="12039003" cy="12039003"/>
          </a:xfrm>
          <a:custGeom>
            <a:avLst/>
            <a:gdLst/>
            <a:ahLst/>
            <a:cxnLst/>
            <a:rect l="l" t="t" r="r" b="b"/>
            <a:pathLst>
              <a:path w="12039003" h="12039003">
                <a:moveTo>
                  <a:pt x="0" y="0"/>
                </a:moveTo>
                <a:lnTo>
                  <a:pt x="12039002" y="0"/>
                </a:lnTo>
                <a:lnTo>
                  <a:pt x="12039002" y="12039003"/>
                </a:lnTo>
                <a:lnTo>
                  <a:pt x="0" y="120390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F375705C-C28A-3596-FB11-95045C5FDA78}"/>
              </a:ext>
            </a:extLst>
          </p:cNvPr>
          <p:cNvGrpSpPr/>
          <p:nvPr/>
        </p:nvGrpSpPr>
        <p:grpSpPr>
          <a:xfrm>
            <a:off x="-1663566" y="5594118"/>
            <a:ext cx="2507456" cy="5474559"/>
            <a:chOff x="0" y="0"/>
            <a:chExt cx="660400" cy="144185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6D91AF0A-8F81-86CB-BD1E-400C265CF06A}"/>
                </a:ext>
              </a:extLst>
            </p:cNvPr>
            <p:cNvSpPr/>
            <p:nvPr/>
          </p:nvSpPr>
          <p:spPr>
            <a:xfrm>
              <a:off x="0" y="0"/>
              <a:ext cx="660400" cy="1441859"/>
            </a:xfrm>
            <a:custGeom>
              <a:avLst/>
              <a:gdLst/>
              <a:ahLst/>
              <a:cxnLst/>
              <a:rect l="l" t="t" r="r" b="b"/>
              <a:pathLst>
                <a:path w="660400" h="1441859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42475"/>
                  </a:cubicBezTo>
                  <a:lnTo>
                    <a:pt x="660400" y="1441859"/>
                  </a:lnTo>
                  <a:lnTo>
                    <a:pt x="0" y="1441859"/>
                  </a:lnTo>
                  <a:lnTo>
                    <a:pt x="0" y="34329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0048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899BC0F3-2B14-DFC2-2B77-86B7DFD5668A}"/>
                </a:ext>
              </a:extLst>
            </p:cNvPr>
            <p:cNvSpPr txBox="1"/>
            <p:nvPr/>
          </p:nvSpPr>
          <p:spPr>
            <a:xfrm>
              <a:off x="0" y="41275"/>
              <a:ext cx="660400" cy="1400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BC6CD06B-D469-F2AC-A21D-F71E2CB7715A}"/>
              </a:ext>
            </a:extLst>
          </p:cNvPr>
          <p:cNvSpPr txBox="1"/>
          <p:nvPr/>
        </p:nvSpPr>
        <p:spPr>
          <a:xfrm>
            <a:off x="11566358" y="50372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71B1449B-8CD4-CF99-C469-91117F17CEC3}"/>
              </a:ext>
            </a:extLst>
          </p:cNvPr>
          <p:cNvSpPr txBox="1"/>
          <p:nvPr/>
        </p:nvSpPr>
        <p:spPr>
          <a:xfrm>
            <a:off x="1383632" y="876300"/>
            <a:ext cx="11113168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sz="3500" b="1" dirty="0">
                <a:solidFill>
                  <a:srgbClr val="152039"/>
                </a:solidFill>
                <a:latin typeface="DM Sans Bold"/>
                <a:ea typeface="DM Sans Bold"/>
                <a:cs typeface="DM Sans Bold"/>
                <a:sym typeface="DM Sans Bold"/>
              </a:rPr>
              <a:t>AI for Change Managers – Reflection Worksheet</a:t>
            </a:r>
          </a:p>
          <a:p>
            <a:pPr>
              <a:lnSpc>
                <a:spcPts val="4165"/>
              </a:lnSpc>
            </a:pPr>
            <a:r>
              <a:rPr lang="en-US" sz="3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DM Sans Bold"/>
                <a:ea typeface="DM Sans Bold"/>
                <a:cs typeface="DM Sans Bold"/>
                <a:sym typeface="DM Sans Bold"/>
              </a:rPr>
              <a:t>4. My growth areas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9D6E12-35A9-7648-3874-E15F753A282B}"/>
              </a:ext>
            </a:extLst>
          </p:cNvPr>
          <p:cNvSpPr txBox="1"/>
          <p:nvPr/>
        </p:nvSpPr>
        <p:spPr>
          <a:xfrm>
            <a:off x="2041303" y="2498064"/>
            <a:ext cx="12344400" cy="5601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I want to get better at using AI for: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Creating deliverables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Data interpretation   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Sentiment analysis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Communications or learning content creation</a:t>
            </a: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☐ Other: </a:t>
            </a:r>
          </a:p>
          <a:p>
            <a:pPr>
              <a:spcAft>
                <a:spcPts val="1200"/>
              </a:spcAft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spcAft>
                <a:spcPts val="1200"/>
              </a:spcAft>
              <a:defRPr sz="1600"/>
            </a:pPr>
            <a:r>
              <a:rPr lang="en-GB" sz="3600" dirty="0">
                <a:latin typeface="DM Sans" pitchFamily="2" charset="77"/>
              </a:rPr>
              <a:t>What’s one prompt I want to experiment with next?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EB07A22-9401-BE0F-0FA9-3AF3217EE44C}"/>
              </a:ext>
            </a:extLst>
          </p:cNvPr>
          <p:cNvCxnSpPr>
            <a:cxnSpLocks/>
          </p:cNvCxnSpPr>
          <p:nvPr/>
        </p:nvCxnSpPr>
        <p:spPr>
          <a:xfrm>
            <a:off x="2041301" y="95631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C7BEC03-15B9-38B2-7A6A-B98B82085CBB}"/>
              </a:ext>
            </a:extLst>
          </p:cNvPr>
          <p:cNvCxnSpPr>
            <a:cxnSpLocks/>
          </p:cNvCxnSpPr>
          <p:nvPr/>
        </p:nvCxnSpPr>
        <p:spPr>
          <a:xfrm>
            <a:off x="2041301" y="88011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9AAAA4B-717B-59D8-3033-076BD60A582A}"/>
              </a:ext>
            </a:extLst>
          </p:cNvPr>
          <p:cNvCxnSpPr>
            <a:cxnSpLocks/>
          </p:cNvCxnSpPr>
          <p:nvPr/>
        </p:nvCxnSpPr>
        <p:spPr>
          <a:xfrm>
            <a:off x="4038600" y="6591300"/>
            <a:ext cx="1105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716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6F71D-B803-54E4-3178-23757FCD5D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5D1389A-2729-6DEB-BA85-F2DC372BFCDD}"/>
              </a:ext>
            </a:extLst>
          </p:cNvPr>
          <p:cNvSpPr/>
          <p:nvPr/>
        </p:nvSpPr>
        <p:spPr>
          <a:xfrm>
            <a:off x="16274606" y="-1125061"/>
            <a:ext cx="12039003" cy="12039003"/>
          </a:xfrm>
          <a:custGeom>
            <a:avLst/>
            <a:gdLst/>
            <a:ahLst/>
            <a:cxnLst/>
            <a:rect l="l" t="t" r="r" b="b"/>
            <a:pathLst>
              <a:path w="12039003" h="12039003">
                <a:moveTo>
                  <a:pt x="0" y="0"/>
                </a:moveTo>
                <a:lnTo>
                  <a:pt x="12039002" y="0"/>
                </a:lnTo>
                <a:lnTo>
                  <a:pt x="12039002" y="12039003"/>
                </a:lnTo>
                <a:lnTo>
                  <a:pt x="0" y="120390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EBBF0205-3BD2-4DD8-DBBF-7CA02A591572}"/>
              </a:ext>
            </a:extLst>
          </p:cNvPr>
          <p:cNvGrpSpPr/>
          <p:nvPr/>
        </p:nvGrpSpPr>
        <p:grpSpPr>
          <a:xfrm>
            <a:off x="-1663566" y="5594118"/>
            <a:ext cx="2507456" cy="5474559"/>
            <a:chOff x="0" y="0"/>
            <a:chExt cx="660400" cy="144185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DA516AD-64FE-8CCD-B7DA-D7955A6131FE}"/>
                </a:ext>
              </a:extLst>
            </p:cNvPr>
            <p:cNvSpPr/>
            <p:nvPr/>
          </p:nvSpPr>
          <p:spPr>
            <a:xfrm>
              <a:off x="0" y="0"/>
              <a:ext cx="660400" cy="1441859"/>
            </a:xfrm>
            <a:custGeom>
              <a:avLst/>
              <a:gdLst/>
              <a:ahLst/>
              <a:cxnLst/>
              <a:rect l="l" t="t" r="r" b="b"/>
              <a:pathLst>
                <a:path w="660400" h="1441859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42475"/>
                  </a:cubicBezTo>
                  <a:lnTo>
                    <a:pt x="660400" y="1441859"/>
                  </a:lnTo>
                  <a:lnTo>
                    <a:pt x="0" y="1441859"/>
                  </a:lnTo>
                  <a:lnTo>
                    <a:pt x="0" y="34329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0048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670B1F13-FDFF-82FD-BB17-7AB3F854D5CC}"/>
                </a:ext>
              </a:extLst>
            </p:cNvPr>
            <p:cNvSpPr txBox="1"/>
            <p:nvPr/>
          </p:nvSpPr>
          <p:spPr>
            <a:xfrm>
              <a:off x="0" y="41275"/>
              <a:ext cx="660400" cy="1400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19D61B7-CEDA-D236-ABFA-047633646E64}"/>
              </a:ext>
            </a:extLst>
          </p:cNvPr>
          <p:cNvSpPr txBox="1"/>
          <p:nvPr/>
        </p:nvSpPr>
        <p:spPr>
          <a:xfrm>
            <a:off x="11566358" y="50372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468E529B-85D7-0620-DD49-F0A2F42AD019}"/>
              </a:ext>
            </a:extLst>
          </p:cNvPr>
          <p:cNvSpPr txBox="1"/>
          <p:nvPr/>
        </p:nvSpPr>
        <p:spPr>
          <a:xfrm>
            <a:off x="1383632" y="876300"/>
            <a:ext cx="11113168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sz="3500" b="1" dirty="0">
                <a:solidFill>
                  <a:srgbClr val="152039"/>
                </a:solidFill>
                <a:latin typeface="DM Sans Bold"/>
                <a:ea typeface="DM Sans Bold"/>
                <a:cs typeface="DM Sans Bold"/>
                <a:sym typeface="DM Sans Bold"/>
              </a:rPr>
              <a:t>AI for Change Managers – Reflection Worksheet</a:t>
            </a:r>
          </a:p>
          <a:p>
            <a:pPr>
              <a:lnSpc>
                <a:spcPts val="4165"/>
              </a:lnSpc>
            </a:pPr>
            <a:r>
              <a:rPr lang="en-US" sz="3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DM Sans Bold"/>
                <a:ea typeface="DM Sans Bold"/>
                <a:cs typeface="DM Sans Bold"/>
                <a:sym typeface="DM Sans Bold"/>
              </a:rPr>
              <a:t>5. Next Steps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481BAD-BE9C-6D77-6266-D878B8C4675D}"/>
              </a:ext>
            </a:extLst>
          </p:cNvPr>
          <p:cNvSpPr txBox="1"/>
          <p:nvPr/>
        </p:nvSpPr>
        <p:spPr>
          <a:xfrm>
            <a:off x="2041303" y="2498064"/>
            <a:ext cx="1234440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600"/>
            </a:pPr>
            <a:r>
              <a:rPr lang="en-GB" sz="3600" dirty="0"/>
              <a:t>One real-world project I’ll apply AI to:</a:t>
            </a: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r>
              <a:rPr lang="en-GB" sz="3600" dirty="0"/>
              <a:t>What will help me keep experimenting safely?</a:t>
            </a: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endParaRPr lang="en-GB" sz="3600" dirty="0">
              <a:latin typeface="DM Sans" pitchFamily="2" charset="77"/>
            </a:endParaRPr>
          </a:p>
          <a:p>
            <a:pPr>
              <a:defRPr sz="1600"/>
            </a:pPr>
            <a:r>
              <a:rPr lang="en-GB" sz="3600" dirty="0"/>
              <a:t>My personal “AI intention” for the next 30 days: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7F15EB2-C7E8-2063-0B64-83B71C87560E}"/>
              </a:ext>
            </a:extLst>
          </p:cNvPr>
          <p:cNvCxnSpPr>
            <a:cxnSpLocks/>
          </p:cNvCxnSpPr>
          <p:nvPr/>
        </p:nvCxnSpPr>
        <p:spPr>
          <a:xfrm>
            <a:off x="2041301" y="36195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F4A5BEF-6CC9-1CAB-D515-CAE89DEC297D}"/>
              </a:ext>
            </a:extLst>
          </p:cNvPr>
          <p:cNvCxnSpPr>
            <a:cxnSpLocks/>
          </p:cNvCxnSpPr>
          <p:nvPr/>
        </p:nvCxnSpPr>
        <p:spPr>
          <a:xfrm>
            <a:off x="2041301" y="43053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56C5E14-215B-4251-AD09-79B3198729B6}"/>
              </a:ext>
            </a:extLst>
          </p:cNvPr>
          <p:cNvCxnSpPr>
            <a:cxnSpLocks/>
          </p:cNvCxnSpPr>
          <p:nvPr/>
        </p:nvCxnSpPr>
        <p:spPr>
          <a:xfrm>
            <a:off x="2041301" y="58293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1FEEFE9-A334-6CAA-406C-61213D30439F}"/>
              </a:ext>
            </a:extLst>
          </p:cNvPr>
          <p:cNvCxnSpPr>
            <a:cxnSpLocks/>
          </p:cNvCxnSpPr>
          <p:nvPr/>
        </p:nvCxnSpPr>
        <p:spPr>
          <a:xfrm>
            <a:off x="2041301" y="65151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A5100C8-6B1A-52C1-4AB6-6FCEA9EECA95}"/>
              </a:ext>
            </a:extLst>
          </p:cNvPr>
          <p:cNvCxnSpPr>
            <a:cxnSpLocks/>
          </p:cNvCxnSpPr>
          <p:nvPr/>
        </p:nvCxnSpPr>
        <p:spPr>
          <a:xfrm>
            <a:off x="2041301" y="80391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0D27460-3B29-3433-C4BF-61C42A4FF4BD}"/>
              </a:ext>
            </a:extLst>
          </p:cNvPr>
          <p:cNvCxnSpPr>
            <a:cxnSpLocks/>
          </p:cNvCxnSpPr>
          <p:nvPr/>
        </p:nvCxnSpPr>
        <p:spPr>
          <a:xfrm>
            <a:off x="2041301" y="8724900"/>
            <a:ext cx="13046297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492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225</Words>
  <Application>Microsoft Macintosh PowerPoint</Application>
  <PresentationFormat>Custom</PresentationFormat>
  <Paragraphs>52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DM Sans Bold</vt:lpstr>
      <vt:lpstr>DM Sans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deck</dc:title>
  <cp:lastModifiedBy>Toby Wragg</cp:lastModifiedBy>
  <cp:revision>14</cp:revision>
  <dcterms:created xsi:type="dcterms:W3CDTF">2006-08-16T00:00:00Z</dcterms:created>
  <dcterms:modified xsi:type="dcterms:W3CDTF">2025-04-01T12:42:00Z</dcterms:modified>
  <dc:identifier>DAGjTEpmI6o</dc:identifier>
</cp:coreProperties>
</file>