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0" r:id="rId2"/>
  </p:sldIdLst>
  <p:sldSz cx="18288000" cy="10287000"/>
  <p:notesSz cx="6858000" cy="9144000"/>
  <p:embeddedFontLst>
    <p:embeddedFont>
      <p:font typeface="DM Sans" pitchFamily="2" charset="77"/>
      <p:regular r:id="rId3"/>
      <p:bold r:id="rId4"/>
      <p:italic r:id="rId5"/>
      <p:boldItalic r:id="rId6"/>
    </p:embeddedFont>
    <p:embeddedFont>
      <p:font typeface="DM Sans Bold" pitchFamily="2" charset="77"/>
      <p:regular r:id="rId7"/>
      <p:bold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4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–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25" autoAdjust="0"/>
    <p:restoredTop sz="94558" autoAdjust="0"/>
  </p:normalViewPr>
  <p:slideViewPr>
    <p:cSldViewPr>
      <p:cViewPr varScale="1">
        <p:scale>
          <a:sx n="80" d="100"/>
          <a:sy n="80" d="100"/>
        </p:scale>
        <p:origin x="536" y="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theme" Target="theme/theme1.xml"/><Relationship Id="rId5" Type="http://schemas.openxmlformats.org/officeDocument/2006/relationships/font" Target="fonts/font3.fntdata"/><Relationship Id="rId10" Type="http://schemas.openxmlformats.org/officeDocument/2006/relationships/viewProps" Target="viewProps.xml"/><Relationship Id="rId4" Type="http://schemas.openxmlformats.org/officeDocument/2006/relationships/font" Target="fonts/font2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064D19-14E2-7BA2-C530-83FAB6727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EA6A8C7-AF88-14BF-6DEE-514BBB456A27}"/>
              </a:ext>
            </a:extLst>
          </p:cNvPr>
          <p:cNvSpPr/>
          <p:nvPr/>
        </p:nvSpPr>
        <p:spPr>
          <a:xfrm>
            <a:off x="16274606" y="-1125061"/>
            <a:ext cx="12039003" cy="12039003"/>
          </a:xfrm>
          <a:custGeom>
            <a:avLst/>
            <a:gdLst/>
            <a:ahLst/>
            <a:cxnLst/>
            <a:rect l="l" t="t" r="r" b="b"/>
            <a:pathLst>
              <a:path w="12039003" h="12039003">
                <a:moveTo>
                  <a:pt x="0" y="0"/>
                </a:moveTo>
                <a:lnTo>
                  <a:pt x="12039002" y="0"/>
                </a:lnTo>
                <a:lnTo>
                  <a:pt x="12039002" y="12039003"/>
                </a:lnTo>
                <a:lnTo>
                  <a:pt x="0" y="120390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208456C0-4734-4572-E7E4-FCFFD0BC5EAD}"/>
              </a:ext>
            </a:extLst>
          </p:cNvPr>
          <p:cNvGrpSpPr/>
          <p:nvPr/>
        </p:nvGrpSpPr>
        <p:grpSpPr>
          <a:xfrm>
            <a:off x="-1663566" y="5594118"/>
            <a:ext cx="2507456" cy="5474559"/>
            <a:chOff x="0" y="0"/>
            <a:chExt cx="660400" cy="144185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1FEE9A4-C210-2DE7-B891-B93B62A29C7C}"/>
                </a:ext>
              </a:extLst>
            </p:cNvPr>
            <p:cNvSpPr/>
            <p:nvPr/>
          </p:nvSpPr>
          <p:spPr>
            <a:xfrm>
              <a:off x="0" y="0"/>
              <a:ext cx="660400" cy="1441859"/>
            </a:xfrm>
            <a:custGeom>
              <a:avLst/>
              <a:gdLst/>
              <a:ahLst/>
              <a:cxnLst/>
              <a:rect l="l" t="t" r="r" b="b"/>
              <a:pathLst>
                <a:path w="660400" h="1441859">
                  <a:moveTo>
                    <a:pt x="220252" y="19070"/>
                  </a:moveTo>
                  <a:cubicBezTo>
                    <a:pt x="254000" y="7556"/>
                    <a:pt x="292600" y="0"/>
                    <a:pt x="330378" y="0"/>
                  </a:cubicBezTo>
                  <a:cubicBezTo>
                    <a:pt x="368157" y="0"/>
                    <a:pt x="404509" y="6476"/>
                    <a:pt x="438009" y="17990"/>
                  </a:cubicBezTo>
                  <a:cubicBezTo>
                    <a:pt x="438723" y="18350"/>
                    <a:pt x="439435" y="18350"/>
                    <a:pt x="440148" y="18710"/>
                  </a:cubicBezTo>
                  <a:cubicBezTo>
                    <a:pt x="565955" y="64765"/>
                    <a:pt x="658618" y="186379"/>
                    <a:pt x="660400" y="342475"/>
                  </a:cubicBezTo>
                  <a:lnTo>
                    <a:pt x="660400" y="1441859"/>
                  </a:lnTo>
                  <a:lnTo>
                    <a:pt x="0" y="1441859"/>
                  </a:lnTo>
                  <a:lnTo>
                    <a:pt x="0" y="343291"/>
                  </a:lnTo>
                  <a:cubicBezTo>
                    <a:pt x="1782" y="185660"/>
                    <a:pt x="93019" y="64045"/>
                    <a:pt x="220252" y="19070"/>
                  </a:cubicBezTo>
                  <a:close/>
                </a:path>
              </a:pathLst>
            </a:custGeom>
            <a:solidFill>
              <a:srgbClr val="0048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F207A466-9EC6-FFBD-93C6-1E98BD09CD22}"/>
                </a:ext>
              </a:extLst>
            </p:cNvPr>
            <p:cNvSpPr txBox="1"/>
            <p:nvPr/>
          </p:nvSpPr>
          <p:spPr>
            <a:xfrm>
              <a:off x="0" y="41275"/>
              <a:ext cx="660400" cy="14005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499"/>
                </a:lnSpc>
              </a:pPr>
              <a:endParaRPr/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74638CC-FA93-F8F0-624E-564980A115F3}"/>
              </a:ext>
            </a:extLst>
          </p:cNvPr>
          <p:cNvSpPr txBox="1"/>
          <p:nvPr/>
        </p:nvSpPr>
        <p:spPr>
          <a:xfrm>
            <a:off x="11566358" y="503722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83DB7F3-42C9-AB9B-776A-C075917D2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06669"/>
              </p:ext>
            </p:extLst>
          </p:nvPr>
        </p:nvGraphicFramePr>
        <p:xfrm>
          <a:off x="1371600" y="1790701"/>
          <a:ext cx="14478000" cy="762621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66044">
                  <a:extLst>
                    <a:ext uri="{9D8B030D-6E8A-4147-A177-3AD203B41FA5}">
                      <a16:colId xmlns:a16="http://schemas.microsoft.com/office/drawing/2014/main" val="1456054621"/>
                    </a:ext>
                  </a:extLst>
                </a:gridCol>
                <a:gridCol w="11511956">
                  <a:extLst>
                    <a:ext uri="{9D8B030D-6E8A-4147-A177-3AD203B41FA5}">
                      <a16:colId xmlns:a16="http://schemas.microsoft.com/office/drawing/2014/main" val="1128638589"/>
                    </a:ext>
                  </a:extLst>
                </a:gridCol>
              </a:tblGrid>
              <a:tr h="457199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800" b="1" u="none" strike="noStrike" dirty="0">
                          <a:solidFill>
                            <a:schemeClr val="bg1"/>
                          </a:solidFill>
                          <a:effectLst/>
                          <a:latin typeface="DM Sans" pitchFamily="2" charset="77"/>
                        </a:rPr>
                        <a:t>Deliverable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>
                    <a:solidFill>
                      <a:srgbClr val="2348E9"/>
                    </a:solidFill>
                  </a:tcPr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800" b="1" u="none" strike="noStrike" dirty="0">
                          <a:solidFill>
                            <a:schemeClr val="bg1"/>
                          </a:solidFill>
                          <a:effectLst/>
                          <a:latin typeface="DM Sans" pitchFamily="2" charset="77"/>
                        </a:rPr>
                        <a:t>Prompt Example</a:t>
                      </a:r>
                      <a:endParaRPr lang="en-GB" sz="1800" b="1" i="0" u="none" strike="noStrike" dirty="0">
                        <a:solidFill>
                          <a:schemeClr val="bg1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>
                    <a:solidFill>
                      <a:srgbClr val="2348E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351329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Change Canvas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I’m a change manager supporting a major organisational change. Can you help me draft a Change Canvas with: What’s Changing, Why, Who’s Affected, Benefits, Risks, Success Measures, and Change Approach?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3893704906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Stakeholder Mapping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I’m a change manager supporting a major organisational change. Based on this org chart, can you identify the key stakeholders and explain why each is important?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3272341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Stakeholder Engagement Strategy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I’m a change manager supporting a major organisational change. Can you place each of these stakeholders in a Power vs Interest matrix and suggest engagement strategies.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1807938439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>
                          <a:effectLst/>
                          <a:latin typeface="DM Sans" pitchFamily="2" charset="77"/>
                        </a:rPr>
                        <a:t>Audience Analysis</a:t>
                      </a:r>
                      <a:endParaRPr lang="en-GB" sz="1600" b="1" i="0" u="none" strike="noStrike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I’m a change manager supporting a major organisational change. Based on this list of departments or roles, group impacted audiences and describe how the change may affect each group in practical terms.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609121864"/>
                  </a:ext>
                </a:extLst>
              </a:tr>
              <a:tr h="823280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Case for Change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I’m a change manager supporting a major organisational change and writing a Case for Change. Can you develop this featuring these sections: 1) The Opportunity, 2) Drivers for Change, 3) Risks of Not Changing, 4) What Success Looks Like, 5) Our Approach.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4099707733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Change Impact Assessment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’m a change manager supporting a major organisational change. Here’s a list of impacted roles or teams. Create a Change Impact Assessment table with: Audience, From (Current State), To (Future State), and Impact.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1274639450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Change Action Plan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Based on this Change Impact Assessment, suggest appropriate change interventions. Categorise each as: Learning, Comms, Sponsorship, Coaching, Engagement, or Enablement.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58145951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Communications Plan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Draft a communications plan for this project. Include objectives, key audiences, message themes, channels, and timings.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2812789870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Message Hierarchy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Create a message hierarchy starting with a core message, then tailor it for: Executives, Middle Managers, and Frontline Teams.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347086085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Learning Needs Analysis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Based on these impacted roles, suggest learning needs or skill gaps by group. Include both system and behavioural needs.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2531637956"/>
                  </a:ext>
                </a:extLst>
              </a:tr>
              <a:tr h="279647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Learning Strategy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Draft a high-level learning strategy that includes pre-launch, launch, and post-launch reinforcement formats.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3560790007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Readiness Analysis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Here is a mix of survey results and open-ended feedback. Summarise key themes, identify areas of concern, and assess overall readiness.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3657318185"/>
                  </a:ext>
                </a:extLst>
              </a:tr>
              <a:tr h="551463"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b="1" u="none" strike="noStrike" dirty="0">
                          <a:effectLst/>
                          <a:latin typeface="DM Sans" pitchFamily="2" charset="77"/>
                        </a:rPr>
                        <a:t>Adoption Analysis</a:t>
                      </a:r>
                      <a:endParaRPr lang="en-GB" sz="1600" b="1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tc>
                  <a:txBody>
                    <a:bodyPr/>
                    <a:lstStyle/>
                    <a:p>
                      <a:pPr marL="72000" algn="l" fontAlgn="t">
                        <a:lnSpc>
                          <a:spcPct val="100000"/>
                        </a:lnSpc>
                      </a:pPr>
                      <a:r>
                        <a:rPr lang="en-GB" sz="1600" u="none" strike="noStrike" dirty="0">
                          <a:effectLst/>
                          <a:latin typeface="DM Sans" pitchFamily="2" charset="77"/>
                        </a:rPr>
                        <a:t>This dataset shows usage and feedback post-launch. Summarise adoption levels, identify low-engagement areas, and suggest next steps.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DM Sans" pitchFamily="2" charset="77"/>
                      </a:endParaRPr>
                    </a:p>
                  </a:txBody>
                  <a:tcPr marL="7903" marR="7903" marT="7903" marB="0"/>
                </a:tc>
                <a:extLst>
                  <a:ext uri="{0D108BD9-81ED-4DB2-BD59-A6C34878D82A}">
                    <a16:rowId xmlns:a16="http://schemas.microsoft.com/office/drawing/2014/main" val="3267850029"/>
                  </a:ext>
                </a:extLst>
              </a:tr>
            </a:tbl>
          </a:graphicData>
        </a:graphic>
      </p:graphicFrame>
      <p:sp>
        <p:nvSpPr>
          <p:cNvPr id="10" name="TextBox 12">
            <a:extLst>
              <a:ext uri="{FF2B5EF4-FFF2-40B4-BE49-F238E27FC236}">
                <a16:creationId xmlns:a16="http://schemas.microsoft.com/office/drawing/2014/main" id="{E3DF4EC5-2345-1788-85D2-EE255E087C3E}"/>
              </a:ext>
            </a:extLst>
          </p:cNvPr>
          <p:cNvSpPr txBox="1"/>
          <p:nvPr/>
        </p:nvSpPr>
        <p:spPr>
          <a:xfrm>
            <a:off x="1383632" y="876300"/>
            <a:ext cx="8065168" cy="5386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65"/>
              </a:lnSpc>
            </a:pPr>
            <a:r>
              <a:rPr lang="en-US" sz="3500" b="1" dirty="0">
                <a:solidFill>
                  <a:srgbClr val="152039"/>
                </a:solidFill>
                <a:latin typeface="DM Sans Bold"/>
                <a:ea typeface="DM Sans Bold"/>
                <a:cs typeface="DM Sans Bold"/>
                <a:sym typeface="DM Sans Bold"/>
              </a:rPr>
              <a:t>Change Deliverable Prompt Library</a:t>
            </a:r>
          </a:p>
        </p:txBody>
      </p:sp>
    </p:spTree>
    <p:extLst>
      <p:ext uri="{BB962C8B-B14F-4D97-AF65-F5344CB8AC3E}">
        <p14:creationId xmlns:p14="http://schemas.microsoft.com/office/powerpoint/2010/main" val="4082974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424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DM Sans Bold</vt:lpstr>
      <vt:lpstr>DM Sans</vt:lpstr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 deck</dc:title>
  <cp:lastModifiedBy>Toby Wragg</cp:lastModifiedBy>
  <cp:revision>14</cp:revision>
  <dcterms:created xsi:type="dcterms:W3CDTF">2006-08-16T00:00:00Z</dcterms:created>
  <dcterms:modified xsi:type="dcterms:W3CDTF">2025-04-01T12:40:42Z</dcterms:modified>
  <dc:identifier>DAGjTEpmI6o</dc:identifier>
</cp:coreProperties>
</file>